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7"/>
  </p:notesMasterIdLst>
  <p:handoutMasterIdLst>
    <p:handoutMasterId r:id="rId18"/>
  </p:handoutMasterIdLst>
  <p:sldIdLst>
    <p:sldId id="324" r:id="rId4"/>
    <p:sldId id="317" r:id="rId5"/>
    <p:sldId id="318" r:id="rId6"/>
    <p:sldId id="319" r:id="rId7"/>
    <p:sldId id="322" r:id="rId8"/>
    <p:sldId id="334" r:id="rId9"/>
    <p:sldId id="335" r:id="rId10"/>
    <p:sldId id="339" r:id="rId11"/>
    <p:sldId id="340" r:id="rId12"/>
    <p:sldId id="341" r:id="rId13"/>
    <p:sldId id="342" r:id="rId14"/>
    <p:sldId id="345" r:id="rId15"/>
    <p:sldId id="331" r:id="rId16"/>
  </p:sldIdLst>
  <p:sldSz cx="9144000" cy="6858000" type="screen4x3"/>
  <p:notesSz cx="6888163" cy="100203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0" cy="50041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01699" y="0"/>
            <a:ext cx="2984870" cy="50041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0E9A99C-876A-4240-A1E4-A0A800B0014A}" type="datetimeFigureOut">
              <a:rPr lang="en-US"/>
              <a:pPr>
                <a:defRPr/>
              </a:pPr>
              <a:t>9/12/2022</a:t>
            </a:fld>
            <a:endParaRPr lang="en-US"/>
          </a:p>
        </p:txBody>
      </p:sp>
      <p:sp>
        <p:nvSpPr>
          <p:cNvPr id="4" name="Footer Placeholder 3"/>
          <p:cNvSpPr>
            <a:spLocks noGrp="1"/>
          </p:cNvSpPr>
          <p:nvPr>
            <p:ph type="ftr" sz="quarter" idx="2"/>
          </p:nvPr>
        </p:nvSpPr>
        <p:spPr>
          <a:xfrm>
            <a:off x="1" y="9518176"/>
            <a:ext cx="2984870" cy="50041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01699" y="9518176"/>
            <a:ext cx="2984870" cy="50041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784B9E55-ABEE-4DB5-9228-F1D76D271EE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4870" cy="502125"/>
          </a:xfrm>
          <a:prstGeom prst="rect">
            <a:avLst/>
          </a:prstGeom>
        </p:spPr>
        <p:txBody>
          <a:bodyPr vert="horz" lIns="91440" tIns="45720" rIns="91440" bIns="45720" rtlCol="0"/>
          <a:lstStyle>
            <a:lvl1pPr algn="l" eaLnBrk="1" hangingPunct="1">
              <a:defRPr sz="1200">
                <a:latin typeface="Arial" panose="020B0604020202020204" pitchFamily="34" charset="0"/>
                <a:cs typeface="Arial" panose="020B0604020202020204" pitchFamily="34" charset="0"/>
              </a:defRPr>
            </a:lvl1pPr>
          </a:lstStyle>
          <a:p>
            <a:pPr>
              <a:defRPr/>
            </a:pPr>
            <a:endParaRPr lang="en-US"/>
          </a:p>
        </p:txBody>
      </p:sp>
      <p:sp>
        <p:nvSpPr>
          <p:cNvPr id="3" name="Date Placeholder 2"/>
          <p:cNvSpPr>
            <a:spLocks noGrp="1"/>
          </p:cNvSpPr>
          <p:nvPr>
            <p:ph type="dt" idx="1"/>
          </p:nvPr>
        </p:nvSpPr>
        <p:spPr>
          <a:xfrm>
            <a:off x="3901699" y="1"/>
            <a:ext cx="2984870" cy="502125"/>
          </a:xfrm>
          <a:prstGeom prst="rect">
            <a:avLst/>
          </a:prstGeom>
        </p:spPr>
        <p:txBody>
          <a:bodyPr vert="horz" lIns="91440" tIns="45720" rIns="91440" bIns="45720" rtlCol="0"/>
          <a:lstStyle>
            <a:lvl1pPr algn="r" eaLnBrk="1" hangingPunct="1">
              <a:defRPr sz="1200">
                <a:latin typeface="Arial" panose="020B0604020202020204" pitchFamily="34" charset="0"/>
                <a:cs typeface="Arial" panose="020B0604020202020204" pitchFamily="34" charset="0"/>
              </a:defRPr>
            </a:lvl1pPr>
          </a:lstStyle>
          <a:p>
            <a:pPr>
              <a:defRPr/>
            </a:pPr>
            <a:fld id="{9194DE97-90A7-4163-B011-C8E864613C62}" type="datetimeFigureOut">
              <a:rPr lang="en-US"/>
              <a:pPr>
                <a:defRPr/>
              </a:pPr>
              <a:t>9/12/2022</a:t>
            </a:fld>
            <a:endParaRPr lang="en-US"/>
          </a:p>
        </p:txBody>
      </p:sp>
      <p:sp>
        <p:nvSpPr>
          <p:cNvPr id="4" name="Slide Image Placeholder 3"/>
          <p:cNvSpPr>
            <a:spLocks noGrp="1" noRot="1" noChangeAspect="1"/>
          </p:cNvSpPr>
          <p:nvPr>
            <p:ph type="sldImg" idx="2"/>
          </p:nvPr>
        </p:nvSpPr>
        <p:spPr>
          <a:xfrm>
            <a:off x="1190625" y="1252538"/>
            <a:ext cx="4508500" cy="3382962"/>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8817" y="4821427"/>
            <a:ext cx="5510530" cy="3946976"/>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9518176"/>
            <a:ext cx="2984870" cy="502125"/>
          </a:xfrm>
          <a:prstGeom prst="rect">
            <a:avLst/>
          </a:prstGeom>
        </p:spPr>
        <p:txBody>
          <a:bodyPr vert="horz" lIns="91440" tIns="45720" rIns="91440" bIns="45720" rtlCol="0" anchor="b"/>
          <a:lstStyle>
            <a:lvl1pPr algn="l" eaLnBrk="1" hangingPunct="1">
              <a:defRPr sz="1200">
                <a:latin typeface="Arial" panose="020B060402020202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5"/>
          </p:nvPr>
        </p:nvSpPr>
        <p:spPr>
          <a:xfrm>
            <a:off x="3901699" y="9518176"/>
            <a:ext cx="2984870" cy="502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EDC4866-10B7-4101-9110-3F0EF3EA7D9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53DE81C-2411-4E1C-B000-C0ED853AE9E2}" type="datetimeFigureOut">
              <a:rPr lang="en-US"/>
              <a:pPr>
                <a:defRPr/>
              </a:pPr>
              <a:t>9/12/2022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B0CA36-2F1D-4E42-8A67-AF6344B5ED5B}"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6166A8-84DF-4C0B-919B-8BB4D6E3096E}" type="datetimeFigureOut">
              <a:rPr lang="en-US"/>
              <a:pPr>
                <a:defRPr/>
              </a:pPr>
              <a:t>9/12/2022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24C412-0E12-4D99-A5E1-7F9154D06D44}"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040AC7E-1B4A-4FB6-B821-60DDD9A49631}" type="datetimeFigureOut">
              <a:rPr lang="en-US"/>
              <a:pPr>
                <a:defRPr/>
              </a:pPr>
              <a:t>9/12/2022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D5684D-968D-44D6-9B23-3F7A2743FAB5}"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67402BCD-EA61-4F3F-AA81-C9F2855FC7B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5426336C-D83C-4C75-A45C-A0B831AC801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544D23A0-91D7-4746-8CFD-24152CA0A87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cs typeface="Arial" charset="0"/>
              </a:defRPr>
            </a:lvl1pPr>
          </a:lstStyle>
          <a:p>
            <a:pPr>
              <a:defRPr/>
            </a:pPr>
            <a:fld id="{824AA00B-3A2E-43D6-A50D-3E4ACA11F5C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eaLnBrk="0" hangingPunct="0">
              <a:defRPr>
                <a:cs typeface="Arial" charset="0"/>
              </a:defRPr>
            </a:lvl1pPr>
          </a:lstStyle>
          <a:p>
            <a:pPr>
              <a:defRPr/>
            </a:pPr>
            <a:fld id="{63F56A28-552C-4902-BFAF-D0DB4D8A340D}"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cs typeface="Arial" charset="0"/>
              </a:defRPr>
            </a:lvl1pPr>
          </a:lstStyle>
          <a:p>
            <a:pPr>
              <a:defRPr/>
            </a:pPr>
            <a:fld id="{FB3770F7-8EDE-48F3-A8FE-70C5905B0C2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eaLnBrk="0" hangingPunct="0">
              <a:defRPr>
                <a:cs typeface="Arial" charset="0"/>
              </a:defRPr>
            </a:lvl1pPr>
          </a:lstStyle>
          <a:p>
            <a:pPr>
              <a:defRPr/>
            </a:pPr>
            <a:fld id="{2F2D84D0-96E0-4A2E-8086-4242938AC3A4}"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cs typeface="Arial" charset="0"/>
              </a:defRPr>
            </a:lvl1pPr>
          </a:lstStyle>
          <a:p>
            <a:pPr>
              <a:defRPr/>
            </a:pPr>
            <a:fld id="{17737230-B264-43C6-88BC-DC5B7BB2507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8666FE-B86B-4098-AACC-7AE4FFADB3F4}" type="datetimeFigureOut">
              <a:rPr lang="en-US"/>
              <a:pPr>
                <a:defRPr/>
              </a:pPr>
              <a:t>9/12/2022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226BCBD-82E3-4529-8B25-333EEB4D2DD8}" type="slidenum">
              <a:rPr lang="en-US" altLang="en-US"/>
              <a:pPr>
                <a:defRPr/>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cs typeface="Arial" charset="0"/>
              </a:defRPr>
            </a:lvl1pPr>
          </a:lstStyle>
          <a:p>
            <a:pPr>
              <a:defRPr/>
            </a:pPr>
            <a:fld id="{2907AEB7-64A0-40D4-8563-6A158853AE8F}"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57F2A68E-3A4A-41E6-A103-7AE10679795E}"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414AE1A8-81D8-4B6D-9336-1F10AA3F88EC}"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cs typeface="Arial" charset="0"/>
              </a:defRPr>
            </a:lvl1pPr>
          </a:lstStyle>
          <a:p>
            <a:pPr>
              <a:defRPr/>
            </a:pPr>
            <a:fld id="{85A91A96-554E-41F8-80B5-81EC25C7C1BD}"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66A19B47-A8A8-4590-B3E2-6D846729758F}"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429395C8-6F69-4B34-9240-9640804F6662}"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D3464EB4-8AB3-464B-A14C-F8249CF5498F}"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cs typeface="Arial" charset="0"/>
              </a:defRPr>
            </a:lvl1pPr>
          </a:lstStyle>
          <a:p>
            <a:pPr>
              <a:defRPr/>
            </a:pPr>
            <a:fld id="{6A01341B-10B8-4B72-8FC4-9558CDBE9EC3}"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eaLnBrk="0" hangingPunct="0">
              <a:defRPr>
                <a:cs typeface="Arial" charset="0"/>
              </a:defRPr>
            </a:lvl1pPr>
          </a:lstStyle>
          <a:p>
            <a:pPr>
              <a:defRPr/>
            </a:pPr>
            <a:fld id="{56A6B4FC-133E-4691-9B4F-0E7A0E4BD552}"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cs typeface="Arial" charset="0"/>
              </a:defRPr>
            </a:lvl1pPr>
          </a:lstStyle>
          <a:p>
            <a:pPr>
              <a:defRPr/>
            </a:pPr>
            <a:fld id="{2551AA0E-E7A1-422A-8323-DCC32368AAE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E14BEF6-9257-49E4-A90D-247DAE2FF4E5}" type="datetimeFigureOut">
              <a:rPr lang="en-US"/>
              <a:pPr>
                <a:defRPr/>
              </a:pPr>
              <a:t>9/12/2022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D397EA-033C-41F2-AC5F-C7453811D017}" type="slidenum">
              <a:rPr lang="en-US" altLang="en-US"/>
              <a:pPr>
                <a:defRPr/>
              </a:pPr>
              <a:t>‹#›</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eaLnBrk="0" hangingPunct="0">
              <a:defRPr>
                <a:cs typeface="Arial" charset="0"/>
              </a:defRPr>
            </a:lvl1pPr>
          </a:lstStyle>
          <a:p>
            <a:pPr>
              <a:defRPr/>
            </a:pPr>
            <a:fld id="{D742222D-8EFD-469E-B786-23B5C851A923}"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cs typeface="Arial" charset="0"/>
              </a:defRPr>
            </a:lvl1pPr>
          </a:lstStyle>
          <a:p>
            <a:pPr>
              <a:defRPr/>
            </a:pPr>
            <a:fld id="{A3891631-7509-4B50-A60A-EBABFC82E996}"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cs typeface="Arial" charset="0"/>
              </a:defRPr>
            </a:lvl1pPr>
          </a:lstStyle>
          <a:p>
            <a:pPr>
              <a:defRPr/>
            </a:pPr>
            <a:fld id="{D8B8B8C9-6CB9-4D84-807C-3B4E298AC4F5}"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BE1EABD3-0987-4401-999E-6C1A0285120B}"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charset="0"/>
              </a:defRPr>
            </a:lvl1pPr>
          </a:lstStyle>
          <a:p>
            <a:pPr>
              <a:defRPr/>
            </a:pPr>
            <a:fld id="{236E2251-AFF1-4848-88E4-0EE2E623049A}"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eaLnBrk="0" hangingPunct="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cs typeface="Arial" charset="0"/>
              </a:defRPr>
            </a:lvl1pPr>
          </a:lstStyle>
          <a:p>
            <a:pPr>
              <a:defRPr/>
            </a:pPr>
            <a:fld id="{8ADACDA1-3EB7-45CC-B496-A7431218E0C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C9CEB09-49B7-417F-B53E-BC099DC419AF}" type="datetimeFigureOut">
              <a:rPr lang="en-US"/>
              <a:pPr>
                <a:defRPr/>
              </a:pPr>
              <a:t>9/12/2022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5BD890-26C8-4158-9FDE-C5E744061470}"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C1FACFD-D6D0-4109-841C-5ADE14A1498B}" type="datetimeFigureOut">
              <a:rPr lang="en-US"/>
              <a:pPr>
                <a:defRPr/>
              </a:pPr>
              <a:t>9/12/2022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F15BA05-002E-4C01-B5F4-E96A3E011759}"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107E7C7-B435-4215-95E9-2972344D68D6}" type="datetimeFigureOut">
              <a:rPr lang="en-US"/>
              <a:pPr>
                <a:defRPr/>
              </a:pPr>
              <a:t>9/12/2022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887E7F-6E5B-469B-8685-5425A1DAA763}"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2203EA7-01B2-490D-B53C-8F3C1F4FB543}" type="datetimeFigureOut">
              <a:rPr lang="en-US"/>
              <a:pPr>
                <a:defRPr/>
              </a:pPr>
              <a:t>9/12/2022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51002EF-53D6-4220-887B-7690BA4A5427}"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185BAB-C38F-4514-A3BF-BAFE4265AFA4}" type="datetimeFigureOut">
              <a:rPr lang="en-US"/>
              <a:pPr>
                <a:defRPr/>
              </a:pPr>
              <a:t>9/12/2022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607844-BE10-47B2-A385-066F04C79E8C}"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7E9DB15-ED6A-4E50-8934-3AC6F46A55F2}" type="datetimeFigureOut">
              <a:rPr lang="en-US"/>
              <a:pPr>
                <a:defRPr/>
              </a:pPr>
              <a:t>9/12/2022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E1C9DF-0894-49FD-9858-40E556039A61}"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58256478-E8FD-49ED-BA82-A90A7614E588}" type="datetimeFigureOut">
              <a:rPr lang="en-US"/>
              <a:pPr>
                <a:defRPr/>
              </a:pPr>
              <a:t>9/12/2022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A017976F-0EF2-4045-AF19-BF8EFA4FAE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cs typeface="+mn-cs"/>
              </a:defRPr>
            </a:lvl1pPr>
          </a:lstStyle>
          <a:p>
            <a:pPr>
              <a:defRPr/>
            </a:pPr>
            <a:fld id="{E52E053A-B1DB-4B2B-93AC-E86C9ABA2D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cs typeface="+mn-cs"/>
              </a:defRPr>
            </a:lvl1pPr>
          </a:lstStyle>
          <a:p>
            <a:pPr>
              <a:defRPr/>
            </a:pPr>
            <a:fld id="{81EAF12A-A8E8-4E36-B06F-778B1BBA8F2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89" r:id="rId3"/>
    <p:sldLayoutId id="2147484090" r:id="rId4"/>
    <p:sldLayoutId id="2147484091" r:id="rId5"/>
    <p:sldLayoutId id="2147484092" r:id="rId6"/>
    <p:sldLayoutId id="2147484093" r:id="rId7"/>
    <p:sldLayoutId id="2147484094" r:id="rId8"/>
    <p:sldLayoutId id="2147484095" r:id="rId9"/>
    <p:sldLayoutId id="2147484096" r:id="rId10"/>
    <p:sldLayoutId id="2147484097" r:id="rId11"/>
    <p:sldLayoutId id="2147484098"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3.xml"/><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E:\LAGU%20KLASIK\pilihanku\Give%20Me%20Your%20Hand-La%20Valse....mp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audio" Target="file:///E:\LAGU%20KLASIK\siap%20awal-akhir\I%20have%20a%20dream-emangat.mp3" TargetMode="Externa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685800" y="838200"/>
            <a:ext cx="7772400" cy="3276600"/>
          </a:xfrm>
        </p:spPr>
        <p:txBody>
          <a:bodyPr/>
          <a:lstStyle/>
          <a:p>
            <a:pPr eaLnBrk="1" hangingPunct="1"/>
            <a:r>
              <a:rPr lang="en-US" altLang="en-US" sz="3600" b="1" dirty="0" err="1" smtClean="0"/>
              <a:t>Mempersiapkan</a:t>
            </a:r>
            <a:r>
              <a:rPr lang="en-US" altLang="en-US" sz="3600" b="1" u="sng" dirty="0" smtClean="0"/>
              <a:t> </a:t>
            </a:r>
            <a:r>
              <a:rPr lang="en-US" altLang="en-US" sz="3200" b="1" dirty="0" err="1" smtClean="0"/>
              <a:t>Generasi</a:t>
            </a:r>
            <a:r>
              <a:rPr lang="en-US" altLang="en-US" sz="3200" b="1" dirty="0" smtClean="0"/>
              <a:t> </a:t>
            </a:r>
            <a:r>
              <a:rPr lang="en-US" altLang="en-US" sz="3200" b="1" dirty="0" err="1" smtClean="0"/>
              <a:t>Emas</a:t>
            </a:r>
            <a:r>
              <a:rPr lang="en-US" altLang="en-US" sz="3200" b="1" dirty="0" smtClean="0"/>
              <a:t> </a:t>
            </a:r>
            <a:br>
              <a:rPr lang="en-US" altLang="en-US" sz="3200" b="1" dirty="0" smtClean="0"/>
            </a:br>
            <a:r>
              <a:rPr lang="en-US" altLang="en-US" sz="3200" b="1" dirty="0" err="1" smtClean="0"/>
              <a:t>Tahun</a:t>
            </a:r>
            <a:r>
              <a:rPr lang="en-US" altLang="en-US" sz="3200" b="1" dirty="0" smtClean="0"/>
              <a:t> 2045</a:t>
            </a:r>
            <a:br>
              <a:rPr lang="en-US" altLang="en-US" sz="3200" b="1" dirty="0" smtClean="0"/>
            </a:br>
            <a:r>
              <a:rPr lang="en-US" altLang="en-US" sz="3200" b="1" dirty="0" err="1" smtClean="0"/>
              <a:t>Melalui</a:t>
            </a:r>
            <a:r>
              <a:rPr lang="id-ID" altLang="en-US" sz="3200" b="1" dirty="0" smtClean="0"/>
              <a:t> </a:t>
            </a:r>
            <a:r>
              <a:rPr lang="en-US" altLang="en-US" sz="3200" b="1" dirty="0" err="1" smtClean="0"/>
              <a:t>Gerakan</a:t>
            </a:r>
            <a:r>
              <a:rPr lang="en-US" altLang="en-US" sz="3200" b="1" dirty="0" smtClean="0"/>
              <a:t> </a:t>
            </a:r>
            <a:r>
              <a:rPr lang="en-US" altLang="en-US" sz="3200" b="1" dirty="0" smtClean="0"/>
              <a:t>Nasional </a:t>
            </a:r>
            <a:r>
              <a:rPr lang="en-US" altLang="en-US" sz="3200" b="1" dirty="0" err="1" smtClean="0"/>
              <a:t>Revolusi</a:t>
            </a:r>
            <a:r>
              <a:rPr lang="en-US" altLang="en-US" sz="3200" b="1" dirty="0" smtClean="0"/>
              <a:t> Mental*</a:t>
            </a:r>
          </a:p>
        </p:txBody>
      </p:sp>
      <p:sp>
        <p:nvSpPr>
          <p:cNvPr id="29699" name="Subtitle 2"/>
          <p:cNvSpPr>
            <a:spLocks noGrp="1"/>
          </p:cNvSpPr>
          <p:nvPr>
            <p:ph type="subTitle" idx="1"/>
          </p:nvPr>
        </p:nvSpPr>
        <p:spPr>
          <a:xfrm>
            <a:off x="1371600" y="3886200"/>
            <a:ext cx="6400800" cy="685800"/>
          </a:xfrm>
        </p:spPr>
        <p:txBody>
          <a:bodyPr/>
          <a:lstStyle/>
          <a:p>
            <a:pPr eaLnBrk="1" hangingPunct="1"/>
            <a:r>
              <a:rPr lang="en-US" altLang="en-US" sz="4400" b="1" dirty="0" err="1" smtClean="0">
                <a:solidFill>
                  <a:schemeClr val="tx1"/>
                </a:solidFill>
              </a:rPr>
              <a:t>Hamzah</a:t>
            </a:r>
            <a:r>
              <a:rPr lang="en-US" altLang="en-US" sz="4400" b="1" dirty="0" smtClean="0">
                <a:solidFill>
                  <a:schemeClr val="tx1"/>
                </a:solidFill>
              </a:rPr>
              <a:t> </a:t>
            </a:r>
            <a:r>
              <a:rPr lang="en-US" altLang="en-US" sz="4400" b="1" dirty="0" err="1" smtClean="0">
                <a:solidFill>
                  <a:schemeClr val="tx1"/>
                </a:solidFill>
              </a:rPr>
              <a:t>Upu</a:t>
            </a:r>
            <a:r>
              <a:rPr lang="en-US" altLang="en-US" b="1" baseline="30000" dirty="0" smtClean="0">
                <a:solidFill>
                  <a:schemeClr val="tx1"/>
                </a:solidFill>
                <a:latin typeface="AngsanaUPC" pitchFamily="18" charset="-34"/>
                <a:cs typeface="AngsanaUPC" pitchFamily="18" charset="-34"/>
              </a:rPr>
              <a:t> ** </a:t>
            </a:r>
            <a:endParaRPr lang="en-US" altLang="en-US" b="1" dirty="0" smtClean="0">
              <a:solidFill>
                <a:schemeClr val="tx1"/>
              </a:solidFill>
            </a:endParaRPr>
          </a:p>
        </p:txBody>
      </p:sp>
      <p:sp>
        <p:nvSpPr>
          <p:cNvPr id="4" name="Subtitle 2"/>
          <p:cNvSpPr txBox="1">
            <a:spLocks/>
          </p:cNvSpPr>
          <p:nvPr/>
        </p:nvSpPr>
        <p:spPr>
          <a:xfrm>
            <a:off x="381000" y="5562600"/>
            <a:ext cx="8458200" cy="838200"/>
          </a:xfrm>
          <a:prstGeom prst="rect">
            <a:avLst/>
          </a:prstGeom>
        </p:spPr>
        <p:txBody>
          <a:bodyPr>
            <a:normAutofit fontScale="92500"/>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25425" indent="-225425" eaLnBrk="1" hangingPunct="1">
              <a:spcBef>
                <a:spcPct val="20000"/>
              </a:spcBef>
              <a:buFont typeface="Arial" charset="0"/>
              <a:buNone/>
              <a:defRPr/>
            </a:pPr>
            <a:r>
              <a:rPr lang="en-US" altLang="en-US" dirty="0" smtClean="0">
                <a:latin typeface="Calibri" pitchFamily="34" charset="0"/>
              </a:rPr>
              <a:t>*</a:t>
            </a:r>
            <a:r>
              <a:rPr lang="id-ID" altLang="en-US" dirty="0" smtClean="0">
                <a:latin typeface="Calibri" pitchFamily="34" charset="0"/>
              </a:rPr>
              <a:t>   Disajikan dalam rangka kuliah umum, Universitas Madako</a:t>
            </a:r>
            <a:r>
              <a:rPr lang="id-ID" altLang="en-US" dirty="0">
                <a:latin typeface="Calibri" pitchFamily="34" charset="0"/>
              </a:rPr>
              <a:t>, Toli-toli. </a:t>
            </a:r>
            <a:r>
              <a:rPr lang="id-ID" altLang="en-US" dirty="0" smtClean="0">
                <a:latin typeface="Calibri" pitchFamily="34" charset="0"/>
              </a:rPr>
              <a:t>Tgl 16 </a:t>
            </a:r>
            <a:r>
              <a:rPr lang="id-ID" altLang="en-US" dirty="0">
                <a:latin typeface="Calibri" pitchFamily="34" charset="0"/>
              </a:rPr>
              <a:t>September </a:t>
            </a:r>
            <a:r>
              <a:rPr lang="id-ID" altLang="en-US" dirty="0" smtClean="0">
                <a:latin typeface="Calibri" pitchFamily="34" charset="0"/>
              </a:rPr>
              <a:t>2022</a:t>
            </a:r>
            <a:endParaRPr lang="en-US" altLang="en-US" dirty="0" smtClean="0">
              <a:latin typeface="Calibri" pitchFamily="34" charset="0"/>
            </a:endParaRPr>
          </a:p>
          <a:p>
            <a:pPr eaLnBrk="1" hangingPunct="1">
              <a:spcBef>
                <a:spcPct val="20000"/>
              </a:spcBef>
              <a:buFont typeface="Arial" charset="0"/>
              <a:buNone/>
              <a:defRPr/>
            </a:pPr>
            <a:r>
              <a:rPr lang="en-US" altLang="en-US" dirty="0" smtClean="0">
                <a:latin typeface="Calibri" pitchFamily="34" charset="0"/>
              </a:rPr>
              <a:t>** </a:t>
            </a:r>
            <a:r>
              <a:rPr lang="id-ID" altLang="en-US" dirty="0" smtClean="0">
                <a:latin typeface="Calibri" pitchFamily="34" charset="0"/>
              </a:rPr>
              <a:t>Dosen MIPA/PPS Universitas Negeri Makassar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3399"/>
            </a:gs>
            <a:gs pos="12500">
              <a:srgbClr val="FF6633"/>
            </a:gs>
            <a:gs pos="25000">
              <a:srgbClr val="FFFF00"/>
            </a:gs>
            <a:gs pos="37500">
              <a:srgbClr val="01A78F"/>
            </a:gs>
            <a:gs pos="50000">
              <a:srgbClr val="3366FF"/>
            </a:gs>
            <a:gs pos="62500">
              <a:srgbClr val="01A78F"/>
            </a:gs>
            <a:gs pos="75000">
              <a:srgbClr val="FFFF00"/>
            </a:gs>
            <a:gs pos="87500">
              <a:srgbClr val="FF6633"/>
            </a:gs>
            <a:gs pos="100000">
              <a:srgbClr val="FF3399"/>
            </a:gs>
          </a:gsLst>
          <a:lin ang="5400000" scaled="1"/>
        </a:gradFill>
        <a:effectLst/>
      </p:bgPr>
    </p:bg>
    <p:spTree>
      <p:nvGrpSpPr>
        <p:cNvPr id="1" name=""/>
        <p:cNvGrpSpPr/>
        <p:nvPr/>
      </p:nvGrpSpPr>
      <p:grpSpPr>
        <a:xfrm>
          <a:off x="0" y="0"/>
          <a:ext cx="0" cy="0"/>
          <a:chOff x="0" y="0"/>
          <a:chExt cx="0" cy="0"/>
        </a:xfrm>
      </p:grpSpPr>
      <p:sp>
        <p:nvSpPr>
          <p:cNvPr id="26626" name="Rectangle 15"/>
          <p:cNvSpPr>
            <a:spLocks noChangeArrowheads="1"/>
          </p:cNvSpPr>
          <p:nvPr/>
        </p:nvSpPr>
        <p:spPr bwMode="auto">
          <a:xfrm>
            <a:off x="152400" y="5029200"/>
            <a:ext cx="6400800" cy="1752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id-ID" altLang="en-US" smtClean="0">
              <a:solidFill>
                <a:srgbClr val="000000"/>
              </a:solidFill>
              <a:cs typeface="+mn-cs"/>
            </a:endParaRPr>
          </a:p>
        </p:txBody>
      </p:sp>
      <p:sp>
        <p:nvSpPr>
          <p:cNvPr id="26627" name="Rectangle 14"/>
          <p:cNvSpPr>
            <a:spLocks noChangeArrowheads="1"/>
          </p:cNvSpPr>
          <p:nvPr/>
        </p:nvSpPr>
        <p:spPr bwMode="auto">
          <a:xfrm>
            <a:off x="228600" y="1752600"/>
            <a:ext cx="8763000" cy="1447800"/>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id-ID" altLang="en-US" smtClean="0">
              <a:solidFill>
                <a:srgbClr val="000000"/>
              </a:solidFill>
              <a:cs typeface="+mn-cs"/>
            </a:endParaRPr>
          </a:p>
        </p:txBody>
      </p:sp>
      <p:pic>
        <p:nvPicPr>
          <p:cNvPr id="47108" name="Picture 4" descr="matt "/>
          <p:cNvPicPr>
            <a:picLocks noChangeAspect="1" noChangeArrowheads="1"/>
          </p:cNvPicPr>
          <p:nvPr/>
        </p:nvPicPr>
        <p:blipFill>
          <a:blip r:embed="rId2"/>
          <a:srcRect/>
          <a:stretch>
            <a:fillRect/>
          </a:stretch>
        </p:blipFill>
        <p:spPr bwMode="auto">
          <a:xfrm>
            <a:off x="76200" y="228600"/>
            <a:ext cx="2228850" cy="1295400"/>
          </a:xfrm>
          <a:prstGeom prst="rect">
            <a:avLst/>
          </a:prstGeom>
          <a:noFill/>
          <a:ln w="9525">
            <a:noFill/>
            <a:miter lim="800000"/>
            <a:headEnd/>
            <a:tailEnd/>
          </a:ln>
        </p:spPr>
      </p:pic>
      <p:sp>
        <p:nvSpPr>
          <p:cNvPr id="26629" name="Rectangle 5"/>
          <p:cNvSpPr>
            <a:spLocks noChangeArrowheads="1"/>
          </p:cNvSpPr>
          <p:nvPr/>
        </p:nvSpPr>
        <p:spPr bwMode="auto">
          <a:xfrm>
            <a:off x="2362200" y="195263"/>
            <a:ext cx="6864350" cy="1481137"/>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300" b="1" smtClean="0">
                <a:solidFill>
                  <a:srgbClr val="000000"/>
                </a:solidFill>
                <a:cs typeface="+mn-cs"/>
              </a:rPr>
              <a:t>5. Matt Mullenweg (25 tahun/AS)</a:t>
            </a:r>
            <a:br>
              <a:rPr lang="en-US" altLang="en-US" sz="1300" b="1" smtClean="0">
                <a:solidFill>
                  <a:srgbClr val="000000"/>
                </a:solidFill>
                <a:cs typeface="+mn-cs"/>
              </a:rPr>
            </a:br>
            <a:r>
              <a:rPr lang="en-US" altLang="en-US" sz="1300" b="1" smtClean="0">
                <a:solidFill>
                  <a:srgbClr val="000000"/>
                </a:solidFill>
                <a:cs typeface="+mn-cs"/>
              </a:rPr>
              <a:t>Matt Mullenweg adalah pencipta situs penyedia blog gratisan: </a:t>
            </a:r>
            <a:r>
              <a:rPr lang="en-US" altLang="en-US" sz="1300" b="1" i="1" smtClean="0">
                <a:solidFill>
                  <a:srgbClr val="000000"/>
                </a:solidFill>
                <a:cs typeface="+mn-cs"/>
              </a:rPr>
              <a:t>WordPress</a:t>
            </a:r>
            <a:r>
              <a:rPr lang="en-US" altLang="en-US" sz="1300" b="1" smtClean="0">
                <a:solidFill>
                  <a:srgbClr val="000000"/>
                </a:solidFill>
                <a:cs typeface="+mn-cs"/>
              </a:rPr>
              <a:t>. Ia mulai baru berusia 19 tahun ketika mulai menciptakan cikal bakalnya </a:t>
            </a:r>
            <a:r>
              <a:rPr lang="en-US" altLang="en-US" sz="1300" b="1" i="1" smtClean="0">
                <a:solidFill>
                  <a:srgbClr val="000000"/>
                </a:solidFill>
                <a:cs typeface="+mn-cs"/>
              </a:rPr>
              <a:t>WordPress</a:t>
            </a:r>
            <a:r>
              <a:rPr lang="en-US" altLang="en-US" sz="1300" b="1" smtClean="0">
                <a:solidFill>
                  <a:srgbClr val="000000"/>
                </a:solidFill>
                <a:cs typeface="+mn-cs"/>
              </a:rPr>
              <a:t> menjadi tenar dalam waktu singkat. Alasannya, situs ini mudah dipakai dan selalu diperbarui. Hingga tahun 2008, tercatat ada 230 juta pengakses tetap dengan 6,5 miliar halaman WordPress yang bisa dilihat. Lalu, ada 35 juta posting baru dengan tambahan rata-rata empat juta posting setiap bulan. </a:t>
            </a:r>
          </a:p>
        </p:txBody>
      </p:sp>
      <p:pic>
        <p:nvPicPr>
          <p:cNvPr id="47110" name="Picture 6" descr="Tom Anderson"/>
          <p:cNvPicPr>
            <a:picLocks noChangeAspect="1" noChangeArrowheads="1"/>
          </p:cNvPicPr>
          <p:nvPr/>
        </p:nvPicPr>
        <p:blipFill>
          <a:blip r:embed="rId3"/>
          <a:srcRect/>
          <a:stretch>
            <a:fillRect/>
          </a:stretch>
        </p:blipFill>
        <p:spPr bwMode="auto">
          <a:xfrm>
            <a:off x="6924675" y="1792288"/>
            <a:ext cx="1990725" cy="1352550"/>
          </a:xfrm>
          <a:prstGeom prst="rect">
            <a:avLst/>
          </a:prstGeom>
          <a:noFill/>
          <a:ln w="9525">
            <a:noFill/>
            <a:miter lim="800000"/>
            <a:headEnd/>
            <a:tailEnd/>
          </a:ln>
        </p:spPr>
      </p:pic>
      <p:sp>
        <p:nvSpPr>
          <p:cNvPr id="26631" name="Rectangle 7"/>
          <p:cNvSpPr>
            <a:spLocks noChangeArrowheads="1"/>
          </p:cNvSpPr>
          <p:nvPr/>
        </p:nvSpPr>
        <p:spPr bwMode="auto">
          <a:xfrm>
            <a:off x="228600" y="1752600"/>
            <a:ext cx="6705600" cy="1481138"/>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300" b="1" smtClean="0">
                <a:solidFill>
                  <a:srgbClr val="000000"/>
                </a:solidFill>
                <a:cs typeface="+mn-cs"/>
              </a:rPr>
              <a:t>6. Tom Anderson (38 tahun/Amerika Serikat)</a:t>
            </a:r>
            <a:br>
              <a:rPr lang="en-US" altLang="en-US" sz="1300" b="1" smtClean="0">
                <a:solidFill>
                  <a:srgbClr val="000000"/>
                </a:solidFill>
                <a:cs typeface="+mn-cs"/>
              </a:rPr>
            </a:br>
            <a:r>
              <a:rPr lang="en-US" altLang="en-US" sz="1300" b="1" smtClean="0">
                <a:solidFill>
                  <a:srgbClr val="000000"/>
                </a:solidFill>
                <a:cs typeface="+mn-cs"/>
              </a:rPr>
              <a:t>Tom Anderson merilis </a:t>
            </a:r>
            <a:r>
              <a:rPr lang="en-US" altLang="en-US" sz="1300" b="1" i="1" smtClean="0">
                <a:solidFill>
                  <a:srgbClr val="000000"/>
                </a:solidFill>
                <a:cs typeface="+mn-cs"/>
              </a:rPr>
              <a:t>MySpace</a:t>
            </a:r>
            <a:r>
              <a:rPr lang="en-US" altLang="en-US" sz="1300" b="1" smtClean="0">
                <a:solidFill>
                  <a:srgbClr val="000000"/>
                </a:solidFill>
                <a:cs typeface="+mn-cs"/>
              </a:rPr>
              <a:t> pada bulan Agustus 2003. Ada kesimpang siuran data mengenai usianya saat itu, namun berbagai sumber menyebut Tom berusia kurang dari 30 tahun ketika menciptakan MySpace. Saat ini, MySpace adalah salah satu situs jejaring sosial paling besar di dunia, yang bersaing ketat dengan Facebook. MySpace telah digunakan lebih dari 100 juta orang, dengan pengguna terbesar berasal dari kawasan Amerika Serikat. </a:t>
            </a:r>
          </a:p>
        </p:txBody>
      </p:sp>
      <p:pic>
        <p:nvPicPr>
          <p:cNvPr id="47112" name="Picture 10" descr="Pierre"/>
          <p:cNvPicPr>
            <a:picLocks noChangeAspect="1" noChangeArrowheads="1"/>
          </p:cNvPicPr>
          <p:nvPr/>
        </p:nvPicPr>
        <p:blipFill>
          <a:blip r:embed="rId4"/>
          <a:srcRect/>
          <a:stretch>
            <a:fillRect/>
          </a:stretch>
        </p:blipFill>
        <p:spPr bwMode="auto">
          <a:xfrm>
            <a:off x="228600" y="3440113"/>
            <a:ext cx="1981200" cy="1384300"/>
          </a:xfrm>
          <a:prstGeom prst="rect">
            <a:avLst/>
          </a:prstGeom>
          <a:noFill/>
          <a:ln w="9525">
            <a:noFill/>
            <a:miter lim="800000"/>
            <a:headEnd/>
            <a:tailEnd/>
          </a:ln>
        </p:spPr>
      </p:pic>
      <p:pic>
        <p:nvPicPr>
          <p:cNvPr id="47113" name="Picture 11" descr="larry dan sergey"/>
          <p:cNvPicPr>
            <a:picLocks noChangeAspect="1" noChangeArrowheads="1"/>
          </p:cNvPicPr>
          <p:nvPr/>
        </p:nvPicPr>
        <p:blipFill>
          <a:blip r:embed="rId5"/>
          <a:srcRect/>
          <a:stretch>
            <a:fillRect/>
          </a:stretch>
        </p:blipFill>
        <p:spPr bwMode="auto">
          <a:xfrm>
            <a:off x="6705600" y="5222875"/>
            <a:ext cx="2162175" cy="1285875"/>
          </a:xfrm>
          <a:prstGeom prst="rect">
            <a:avLst/>
          </a:prstGeom>
          <a:noFill/>
          <a:ln w="9525">
            <a:noFill/>
            <a:miter lim="800000"/>
            <a:headEnd/>
            <a:tailEnd/>
          </a:ln>
        </p:spPr>
      </p:pic>
      <p:sp>
        <p:nvSpPr>
          <p:cNvPr id="26634" name="Rectangle 12"/>
          <p:cNvSpPr>
            <a:spLocks noChangeArrowheads="1"/>
          </p:cNvSpPr>
          <p:nvPr/>
        </p:nvSpPr>
        <p:spPr bwMode="auto">
          <a:xfrm>
            <a:off x="2438400" y="3352800"/>
            <a:ext cx="6400800" cy="1581150"/>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sv-SE" altLang="en-US" sz="1400" b="1" smtClean="0">
                <a:solidFill>
                  <a:srgbClr val="000000"/>
                </a:solidFill>
                <a:cs typeface="+mn-cs"/>
              </a:rPr>
              <a:t>7. Pierre Omidyar (41 tahun/Perancis-AS)</a:t>
            </a:r>
            <a:br>
              <a:rPr lang="sv-SE" altLang="en-US" sz="1400" b="1" smtClean="0">
                <a:solidFill>
                  <a:srgbClr val="000000"/>
                </a:solidFill>
                <a:cs typeface="+mn-cs"/>
              </a:rPr>
            </a:br>
            <a:r>
              <a:rPr lang="sv-SE" altLang="en-US" sz="1400" b="1" smtClean="0">
                <a:solidFill>
                  <a:srgbClr val="000000"/>
                </a:solidFill>
                <a:cs typeface="+mn-cs"/>
              </a:rPr>
              <a:t>Pierre Omidyar merilis </a:t>
            </a:r>
            <a:r>
              <a:rPr lang="sv-SE" altLang="en-US" sz="1400" b="1" i="1" smtClean="0">
                <a:solidFill>
                  <a:srgbClr val="000000"/>
                </a:solidFill>
                <a:cs typeface="+mn-cs"/>
              </a:rPr>
              <a:t>eBay</a:t>
            </a:r>
            <a:r>
              <a:rPr lang="sv-SE" altLang="en-US" sz="1400" b="1" smtClean="0">
                <a:solidFill>
                  <a:srgbClr val="000000"/>
                </a:solidFill>
                <a:cs typeface="+mn-cs"/>
              </a:rPr>
              <a:t> pada 4 September 1995. </a:t>
            </a:r>
            <a:r>
              <a:rPr lang="en-US" altLang="en-US" sz="1400" b="1" smtClean="0">
                <a:solidFill>
                  <a:srgbClr val="000000"/>
                </a:solidFill>
                <a:cs typeface="+mn-cs"/>
              </a:rPr>
              <a:t>Saat itu, usianya 28 tahun eBay adalah situs lelang online. Awalnya, Pierre membuat eBay untuk menolong seorang teman dekat yang ingin menjual sebuah produk. Namun, tak lama kemudian, eBay berkembang pesat menjadi lahan bisnis yang amat prospektif. Kini, eBay adalah situs lelang online terbesar di dunia. </a:t>
            </a:r>
          </a:p>
        </p:txBody>
      </p:sp>
      <p:sp>
        <p:nvSpPr>
          <p:cNvPr id="26635" name="Rectangle 13"/>
          <p:cNvSpPr>
            <a:spLocks noChangeArrowheads="1"/>
          </p:cNvSpPr>
          <p:nvPr/>
        </p:nvSpPr>
        <p:spPr bwMode="auto">
          <a:xfrm>
            <a:off x="152400" y="5029200"/>
            <a:ext cx="6400800" cy="1793875"/>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400" b="1" smtClean="0">
                <a:solidFill>
                  <a:srgbClr val="000000"/>
                </a:solidFill>
                <a:cs typeface="+mn-cs"/>
              </a:rPr>
              <a:t>8. Larry Page (36 tahun/AS) dan Sergey Brin (35 tahun/AS)</a:t>
            </a:r>
            <a:br>
              <a:rPr lang="en-US" altLang="en-US" sz="1400" b="1" smtClean="0">
                <a:solidFill>
                  <a:srgbClr val="000000"/>
                </a:solidFill>
                <a:cs typeface="+mn-cs"/>
              </a:rPr>
            </a:br>
            <a:r>
              <a:rPr lang="en-US" altLang="en-US" sz="1400" b="1" smtClean="0">
                <a:solidFill>
                  <a:srgbClr val="000000"/>
                </a:solidFill>
                <a:cs typeface="+mn-cs"/>
              </a:rPr>
              <a:t>Keduanya merilis </a:t>
            </a:r>
            <a:r>
              <a:rPr lang="en-US" altLang="en-US" sz="1400" b="1" i="1" smtClean="0">
                <a:solidFill>
                  <a:srgbClr val="000000"/>
                </a:solidFill>
                <a:cs typeface="+mn-cs"/>
              </a:rPr>
              <a:t>Google</a:t>
            </a:r>
            <a:r>
              <a:rPr lang="en-US" altLang="en-US" sz="1400" b="1" smtClean="0">
                <a:solidFill>
                  <a:srgbClr val="000000"/>
                </a:solidFill>
                <a:cs typeface="+mn-cs"/>
              </a:rPr>
              <a:t> pada 4 September 1998. </a:t>
            </a:r>
            <a:r>
              <a:rPr lang="fi-FI" altLang="en-US" sz="1400" b="1" smtClean="0">
                <a:solidFill>
                  <a:srgbClr val="000000"/>
                </a:solidFill>
                <a:cs typeface="+mn-cs"/>
              </a:rPr>
              <a:t>Saat itu, mereka baru berusia 25 tahun dan 24 tahun. "Kantor" pertama mereka adalah garasi. Google, mesin pencari yang bisa menampilkan segala jenis informasi ini, disukai banyak orang - terutama para mahasiswa. Maka, hanya dalam tempo waktu beberapa tahun saja, Google bisa berkembang amat pesat dan meraup keuntungan miliaran dollar AS. </a:t>
            </a:r>
            <a:r>
              <a:rPr lang="it-IT" altLang="en-US" sz="1400" b="1" smtClean="0">
                <a:solidFill>
                  <a:srgbClr val="000000"/>
                </a:solidFill>
                <a:cs typeface="+mn-cs"/>
              </a:rPr>
              <a:t>Kini, Google bisa disebut sebagai mesin pencari nomor satu di dunia.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rgbClr val="FFFF00"/>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subTitle" idx="1"/>
          </p:nvPr>
        </p:nvSpPr>
        <p:spPr>
          <a:xfrm>
            <a:off x="762000" y="609600"/>
            <a:ext cx="7620000" cy="4953000"/>
          </a:xfrm>
        </p:spPr>
        <p:txBody>
          <a:bodyPr/>
          <a:lstStyle/>
          <a:p>
            <a:pPr marL="609600" indent="-609600">
              <a:lnSpc>
                <a:spcPct val="120000"/>
              </a:lnSpc>
              <a:spcBef>
                <a:spcPct val="0"/>
              </a:spcBef>
              <a:buClr>
                <a:schemeClr val="tx1"/>
              </a:buClr>
            </a:pPr>
            <a:endParaRPr lang="en-US" altLang="en-US" dirty="0" smtClean="0">
              <a:cs typeface="Arial" charset="0"/>
            </a:endParaRPr>
          </a:p>
          <a:p>
            <a:pPr marL="609600" indent="-609600">
              <a:lnSpc>
                <a:spcPct val="120000"/>
              </a:lnSpc>
              <a:spcBef>
                <a:spcPct val="0"/>
              </a:spcBef>
              <a:buClr>
                <a:schemeClr val="tx1"/>
              </a:buClr>
            </a:pPr>
            <a:r>
              <a:rPr lang="en-US" altLang="en-US" dirty="0" smtClean="0">
                <a:cs typeface="Arial" charset="0"/>
              </a:rPr>
              <a:t>“</a:t>
            </a:r>
            <a:r>
              <a:rPr lang="en-US" altLang="en-US" i="1" dirty="0" err="1" smtClean="0">
                <a:cs typeface="Arial" charset="0"/>
              </a:rPr>
              <a:t>Pelaut</a:t>
            </a:r>
            <a:r>
              <a:rPr lang="en-US" altLang="en-US" i="1" dirty="0" smtClean="0">
                <a:cs typeface="Arial" charset="0"/>
              </a:rPr>
              <a:t> yang </a:t>
            </a:r>
            <a:r>
              <a:rPr lang="en-US" altLang="en-US" i="1" dirty="0" err="1" smtClean="0">
                <a:cs typeface="Arial" charset="0"/>
              </a:rPr>
              <a:t>ulung</a:t>
            </a:r>
            <a:r>
              <a:rPr lang="en-US" altLang="en-US" i="1" dirty="0" smtClean="0">
                <a:cs typeface="Arial" charset="0"/>
              </a:rPr>
              <a:t> </a:t>
            </a:r>
            <a:r>
              <a:rPr lang="en-US" altLang="en-US" i="1" dirty="0" err="1" smtClean="0">
                <a:cs typeface="Arial" charset="0"/>
              </a:rPr>
              <a:t>tidak</a:t>
            </a:r>
            <a:r>
              <a:rPr lang="en-US" altLang="en-US" i="1" dirty="0" smtClean="0">
                <a:cs typeface="Arial" charset="0"/>
              </a:rPr>
              <a:t> </a:t>
            </a:r>
            <a:r>
              <a:rPr lang="en-US" altLang="en-US" i="1" dirty="0" err="1" smtClean="0">
                <a:cs typeface="Arial" charset="0"/>
              </a:rPr>
              <a:t>akan</a:t>
            </a:r>
            <a:r>
              <a:rPr lang="en-US" altLang="en-US" i="1" dirty="0" smtClean="0">
                <a:cs typeface="Arial" charset="0"/>
              </a:rPr>
              <a:t> </a:t>
            </a:r>
            <a:r>
              <a:rPr lang="en-US" altLang="en-US" i="1" dirty="0" err="1" smtClean="0">
                <a:cs typeface="Arial" charset="0"/>
              </a:rPr>
              <a:t>lahir</a:t>
            </a:r>
            <a:r>
              <a:rPr lang="en-US" altLang="en-US" i="1" dirty="0" smtClean="0">
                <a:cs typeface="Arial" charset="0"/>
              </a:rPr>
              <a:t> </a:t>
            </a:r>
            <a:r>
              <a:rPr lang="en-US" altLang="en-US" i="1" dirty="0" err="1" smtClean="0">
                <a:cs typeface="Arial" charset="0"/>
              </a:rPr>
              <a:t>di</a:t>
            </a:r>
            <a:r>
              <a:rPr lang="en-US" altLang="en-US" i="1" dirty="0" smtClean="0">
                <a:cs typeface="Arial" charset="0"/>
              </a:rPr>
              <a:t> </a:t>
            </a:r>
            <a:r>
              <a:rPr lang="en-US" altLang="en-US" i="1" dirty="0" err="1" smtClean="0">
                <a:cs typeface="Arial" charset="0"/>
              </a:rPr>
              <a:t>laut</a:t>
            </a:r>
            <a:r>
              <a:rPr lang="en-US" altLang="en-US" i="1" dirty="0" smtClean="0">
                <a:cs typeface="Arial" charset="0"/>
              </a:rPr>
              <a:t> yang </a:t>
            </a:r>
            <a:r>
              <a:rPr lang="en-US" altLang="en-US" i="1" dirty="0" err="1" smtClean="0">
                <a:cs typeface="Arial" charset="0"/>
              </a:rPr>
              <a:t>tenang</a:t>
            </a:r>
            <a:r>
              <a:rPr lang="en-US" altLang="en-US" i="1" dirty="0" smtClean="0">
                <a:cs typeface="Arial" charset="0"/>
              </a:rPr>
              <a:t>”</a:t>
            </a:r>
          </a:p>
          <a:p>
            <a:pPr marL="609600" indent="-609600">
              <a:lnSpc>
                <a:spcPct val="120000"/>
              </a:lnSpc>
              <a:spcBef>
                <a:spcPct val="0"/>
              </a:spcBef>
              <a:buClr>
                <a:schemeClr val="tx1"/>
              </a:buClr>
            </a:pPr>
            <a:endParaRPr lang="en-US" altLang="en-US" i="1" dirty="0" smtClean="0">
              <a:cs typeface="Arial" charset="0"/>
            </a:endParaRPr>
          </a:p>
          <a:p>
            <a:pPr marL="609600" indent="-609600" algn="l">
              <a:lnSpc>
                <a:spcPct val="120000"/>
              </a:lnSpc>
              <a:spcBef>
                <a:spcPct val="0"/>
              </a:spcBef>
              <a:buClr>
                <a:schemeClr val="tx1"/>
              </a:buClr>
              <a:buFontTx/>
              <a:buChar char="•"/>
            </a:pPr>
            <a:r>
              <a:rPr lang="en-US" altLang="en-US" sz="2400" dirty="0" err="1" smtClean="0">
                <a:cs typeface="Arial" charset="0"/>
              </a:rPr>
              <a:t>Ingat</a:t>
            </a:r>
            <a:r>
              <a:rPr lang="en-US" altLang="en-US" sz="2400" dirty="0" smtClean="0">
                <a:cs typeface="Arial" charset="0"/>
              </a:rPr>
              <a:t> </a:t>
            </a:r>
            <a:r>
              <a:rPr lang="en-US" altLang="en-US" sz="2400" dirty="0" err="1" smtClean="0">
                <a:cs typeface="Arial" charset="0"/>
              </a:rPr>
              <a:t>Semangat</a:t>
            </a:r>
            <a:r>
              <a:rPr lang="en-US" altLang="en-US" sz="2400" dirty="0" smtClean="0">
                <a:cs typeface="Arial" charset="0"/>
              </a:rPr>
              <a:t> </a:t>
            </a:r>
            <a:r>
              <a:rPr lang="en-US" altLang="en-US" sz="2400" dirty="0" err="1" smtClean="0">
                <a:cs typeface="Arial" charset="0"/>
              </a:rPr>
              <a:t>Thoriq</a:t>
            </a:r>
            <a:r>
              <a:rPr lang="en-US" altLang="en-US" sz="2400" dirty="0" smtClean="0">
                <a:cs typeface="Arial" charset="0"/>
              </a:rPr>
              <a:t> bin </a:t>
            </a:r>
            <a:r>
              <a:rPr lang="en-US" altLang="en-US" sz="2400" dirty="0" err="1" smtClean="0">
                <a:cs typeface="Arial" charset="0"/>
              </a:rPr>
              <a:t>Ziyad</a:t>
            </a:r>
            <a:r>
              <a:rPr lang="en-US" altLang="en-US" sz="2400" dirty="0" smtClean="0">
                <a:cs typeface="Arial" charset="0"/>
              </a:rPr>
              <a:t> (</a:t>
            </a:r>
            <a:r>
              <a:rPr lang="en-US" altLang="en-US" sz="2400" dirty="0" err="1" smtClean="0">
                <a:cs typeface="Arial" charset="0"/>
              </a:rPr>
              <a:t>Maju</a:t>
            </a:r>
            <a:r>
              <a:rPr lang="en-US" altLang="en-US" sz="2400" dirty="0" smtClean="0">
                <a:cs typeface="Arial" charset="0"/>
              </a:rPr>
              <a:t> </a:t>
            </a:r>
            <a:r>
              <a:rPr lang="en-US" altLang="en-US" sz="2400" dirty="0" err="1" smtClean="0">
                <a:cs typeface="Arial" charset="0"/>
              </a:rPr>
              <a:t>Mulia</a:t>
            </a:r>
            <a:r>
              <a:rPr lang="en-US" altLang="en-US" sz="2400" dirty="0" smtClean="0">
                <a:cs typeface="Arial" charset="0"/>
              </a:rPr>
              <a:t>, </a:t>
            </a:r>
            <a:r>
              <a:rPr lang="en-US" altLang="en-US" sz="2400" dirty="0" err="1" smtClean="0">
                <a:cs typeface="Arial" charset="0"/>
              </a:rPr>
              <a:t>Balik</a:t>
            </a:r>
            <a:r>
              <a:rPr lang="en-US" altLang="en-US" sz="2400" dirty="0" smtClean="0">
                <a:cs typeface="Arial" charset="0"/>
              </a:rPr>
              <a:t> </a:t>
            </a:r>
            <a:r>
              <a:rPr lang="en-US" altLang="en-US" sz="2400" dirty="0" err="1" smtClean="0">
                <a:cs typeface="Arial" charset="0"/>
              </a:rPr>
              <a:t>Terhina</a:t>
            </a:r>
            <a:r>
              <a:rPr lang="en-US" altLang="en-US" sz="2400" dirty="0" smtClean="0">
                <a:cs typeface="Arial" charset="0"/>
              </a:rPr>
              <a:t>)</a:t>
            </a:r>
          </a:p>
          <a:p>
            <a:pPr marL="609600" indent="-609600" algn="l">
              <a:lnSpc>
                <a:spcPct val="120000"/>
              </a:lnSpc>
              <a:spcBef>
                <a:spcPct val="0"/>
              </a:spcBef>
              <a:buClr>
                <a:schemeClr val="tx1"/>
              </a:buClr>
              <a:buFontTx/>
              <a:buChar char="•"/>
            </a:pPr>
            <a:endParaRPr lang="en-US" altLang="en-US" sz="2400" dirty="0" smtClean="0">
              <a:cs typeface="Arial" charset="0"/>
            </a:endParaRPr>
          </a:p>
          <a:p>
            <a:pPr marL="609600" indent="-609600" algn="l">
              <a:lnSpc>
                <a:spcPct val="120000"/>
              </a:lnSpc>
              <a:spcBef>
                <a:spcPct val="0"/>
              </a:spcBef>
              <a:buClr>
                <a:schemeClr val="tx1"/>
              </a:buClr>
              <a:buFontTx/>
              <a:buChar char="•"/>
            </a:pPr>
            <a:r>
              <a:rPr lang="en-US" altLang="en-US" sz="2400" dirty="0" err="1" smtClean="0">
                <a:cs typeface="Arial" charset="0"/>
              </a:rPr>
              <a:t>Anda</a:t>
            </a:r>
            <a:r>
              <a:rPr lang="en-US" altLang="en-US" sz="2400" dirty="0" smtClean="0">
                <a:cs typeface="Arial" charset="0"/>
              </a:rPr>
              <a:t> </a:t>
            </a:r>
            <a:r>
              <a:rPr lang="en-US" altLang="en-US" sz="2400" dirty="0" err="1" smtClean="0">
                <a:cs typeface="Arial" charset="0"/>
              </a:rPr>
              <a:t>tahu</a:t>
            </a:r>
            <a:r>
              <a:rPr lang="en-US" altLang="en-US" sz="2400" dirty="0" smtClean="0">
                <a:cs typeface="Arial" charset="0"/>
              </a:rPr>
              <a:t> </a:t>
            </a:r>
            <a:r>
              <a:rPr lang="en-US" altLang="en-US" sz="2400" dirty="0" err="1" smtClean="0">
                <a:cs typeface="Arial" charset="0"/>
              </a:rPr>
              <a:t>berapa</a:t>
            </a:r>
            <a:r>
              <a:rPr lang="en-US" altLang="en-US" sz="2400" dirty="0" smtClean="0">
                <a:cs typeface="Arial" charset="0"/>
              </a:rPr>
              <a:t> kali Thomas Alfa Edison </a:t>
            </a:r>
            <a:r>
              <a:rPr lang="en-US" altLang="en-US" sz="2400" dirty="0" err="1" smtClean="0">
                <a:cs typeface="Arial" charset="0"/>
              </a:rPr>
              <a:t>gagal</a:t>
            </a:r>
            <a:r>
              <a:rPr lang="en-US" altLang="en-US" sz="2400" dirty="0" smtClean="0">
                <a:cs typeface="Arial" charset="0"/>
              </a:rPr>
              <a:t>? </a:t>
            </a:r>
            <a:r>
              <a:rPr lang="en-US" altLang="en-US" sz="2400" dirty="0" err="1" smtClean="0"/>
              <a:t>Ternyata</a:t>
            </a:r>
            <a:r>
              <a:rPr lang="en-US" altLang="en-US" sz="2400" dirty="0" smtClean="0"/>
              <a:t> </a:t>
            </a:r>
            <a:r>
              <a:rPr lang="en-US" altLang="en-US" sz="2400" dirty="0" err="1" smtClean="0"/>
              <a:t>sebanyak</a:t>
            </a:r>
            <a:r>
              <a:rPr lang="en-US" altLang="en-US" sz="2400" dirty="0" smtClean="0"/>
              <a:t> 9.998 Kali.</a:t>
            </a:r>
          </a:p>
        </p:txBody>
      </p:sp>
      <p:sp>
        <p:nvSpPr>
          <p:cNvPr id="48131" name="Text Box 5"/>
          <p:cNvSpPr txBox="1">
            <a:spLocks noChangeArrowheads="1"/>
          </p:cNvSpPr>
          <p:nvPr/>
        </p:nvSpPr>
        <p:spPr bwMode="auto">
          <a:xfrm>
            <a:off x="5029200" y="6400800"/>
            <a:ext cx="4114800" cy="457200"/>
          </a:xfrm>
          <a:prstGeom prst="rect">
            <a:avLst/>
          </a:prstGeom>
          <a:noFill/>
          <a:ln w="9525">
            <a:noFill/>
            <a:miter lim="800000"/>
            <a:headEnd/>
            <a:tailEnd/>
          </a:ln>
        </p:spPr>
        <p:txBody>
          <a:bodyPr>
            <a:spAutoFit/>
          </a:bodyPr>
          <a:lstStyle/>
          <a:p>
            <a:pPr eaLnBrk="1" hangingPunct="1">
              <a:spcBef>
                <a:spcPct val="50000"/>
              </a:spcBef>
            </a:pPr>
            <a:endParaRPr lang="id-ID" altLang="en-US" sz="2400">
              <a:solidFill>
                <a:srgbClr val="000000"/>
              </a:solidFill>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afterEffect">
                                  <p:stCondLst>
                                    <p:cond delay="0"/>
                                  </p:stCondLst>
                                  <p:childTnLst>
                                    <p:set>
                                      <p:cBhvr>
                                        <p:cTn id="6" dur="1" fill="hold">
                                          <p:stCondLst>
                                            <p:cond delay="0"/>
                                          </p:stCondLst>
                                        </p:cTn>
                                        <p:tgtEl>
                                          <p:spTgt spid="33796">
                                            <p:txEl>
                                              <p:pRg st="1" end="1"/>
                                            </p:txEl>
                                          </p:spTgt>
                                        </p:tgtEl>
                                        <p:attrNameLst>
                                          <p:attrName>style.visibility</p:attrName>
                                        </p:attrNameLst>
                                      </p:cBhvr>
                                      <p:to>
                                        <p:strVal val="visible"/>
                                      </p:to>
                                    </p:set>
                                    <p:anim calcmode="lin" valueType="num">
                                      <p:cBhvr additive="base">
                                        <p:cTn id="7" dur="1000" fill="hold"/>
                                        <p:tgtEl>
                                          <p:spTgt spid="33796">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3796">
                                            <p:txEl>
                                              <p:pRg st="1" end="1"/>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7" presetClass="entr" presetSubtype="4" fill="hold" grpId="0" nodeType="afterEffect">
                                  <p:stCondLst>
                                    <p:cond delay="0"/>
                                  </p:stCondLst>
                                  <p:childTnLst>
                                    <p:set>
                                      <p:cBhvr>
                                        <p:cTn id="11" dur="1" fill="hold">
                                          <p:stCondLst>
                                            <p:cond delay="0"/>
                                          </p:stCondLst>
                                        </p:cTn>
                                        <p:tgtEl>
                                          <p:spTgt spid="33796">
                                            <p:txEl>
                                              <p:pRg st="3" end="3"/>
                                            </p:txEl>
                                          </p:spTgt>
                                        </p:tgtEl>
                                        <p:attrNameLst>
                                          <p:attrName>style.visibility</p:attrName>
                                        </p:attrNameLst>
                                      </p:cBhvr>
                                      <p:to>
                                        <p:strVal val="visible"/>
                                      </p:to>
                                    </p:set>
                                    <p:anim calcmode="lin" valueType="num">
                                      <p:cBhvr additive="base">
                                        <p:cTn id="12" dur="1000" fill="hold"/>
                                        <p:tgtEl>
                                          <p:spTgt spid="33796">
                                            <p:txEl>
                                              <p:pRg st="3" end="3"/>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3796">
                                            <p:txEl>
                                              <p:pRg st="3" end="3"/>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2000"/>
                            </p:stCondLst>
                            <p:childTnLst>
                              <p:par>
                                <p:cTn id="15" presetID="7" presetClass="entr" presetSubtype="4" fill="hold" grpId="0" nodeType="afterEffect">
                                  <p:stCondLst>
                                    <p:cond delay="0"/>
                                  </p:stCondLst>
                                  <p:childTnLst>
                                    <p:set>
                                      <p:cBhvr>
                                        <p:cTn id="16" dur="1" fill="hold">
                                          <p:stCondLst>
                                            <p:cond delay="0"/>
                                          </p:stCondLst>
                                        </p:cTn>
                                        <p:tgtEl>
                                          <p:spTgt spid="33796">
                                            <p:txEl>
                                              <p:pRg st="5" end="5"/>
                                            </p:txEl>
                                          </p:spTgt>
                                        </p:tgtEl>
                                        <p:attrNameLst>
                                          <p:attrName>style.visibility</p:attrName>
                                        </p:attrNameLst>
                                      </p:cBhvr>
                                      <p:to>
                                        <p:strVal val="visible"/>
                                      </p:to>
                                    </p:set>
                                    <p:anim calcmode="lin" valueType="num">
                                      <p:cBhvr additive="base">
                                        <p:cTn id="17" dur="1000" fill="hold"/>
                                        <p:tgtEl>
                                          <p:spTgt spid="33796">
                                            <p:txEl>
                                              <p:pRg st="5" end="5"/>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379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autoUpdateAnimBg="0"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79388" y="260350"/>
            <a:ext cx="8278812" cy="1492250"/>
          </a:xfrm>
        </p:spPr>
        <p:txBody>
          <a:bodyPr/>
          <a:lstStyle/>
          <a:p>
            <a:pPr eaLnBrk="1" hangingPunct="1"/>
            <a:r>
              <a:rPr lang="en-US" altLang="en-US" sz="5400" b="1" dirty="0" smtClean="0">
                <a:solidFill>
                  <a:schemeClr val="tx1"/>
                </a:solidFill>
              </a:rPr>
              <a:t>Motto </a:t>
            </a:r>
            <a:r>
              <a:rPr lang="en-US" altLang="en-US" sz="5400" b="1" dirty="0" err="1" smtClean="0">
                <a:solidFill>
                  <a:schemeClr val="tx1"/>
                </a:solidFill>
              </a:rPr>
              <a:t>Kebutuhan</a:t>
            </a:r>
            <a:r>
              <a:rPr lang="en-US" altLang="en-US" sz="5400" b="1" dirty="0" smtClean="0">
                <a:solidFill>
                  <a:schemeClr val="tx1"/>
                </a:solidFill>
              </a:rPr>
              <a:t> </a:t>
            </a:r>
            <a:r>
              <a:rPr lang="en-US" altLang="en-US" sz="5400" b="1" dirty="0" err="1" smtClean="0">
                <a:solidFill>
                  <a:schemeClr val="tx1"/>
                </a:solidFill>
              </a:rPr>
              <a:t>Lokal</a:t>
            </a:r>
            <a:endParaRPr lang="en-US" altLang="en-US" sz="6000" b="1" dirty="0" smtClean="0">
              <a:solidFill>
                <a:schemeClr val="tx1"/>
              </a:solidFill>
            </a:endParaRPr>
          </a:p>
        </p:txBody>
      </p:sp>
      <p:sp>
        <p:nvSpPr>
          <p:cNvPr id="51203" name="Rectangle 3"/>
          <p:cNvSpPr>
            <a:spLocks noGrp="1" noChangeArrowheads="1"/>
          </p:cNvSpPr>
          <p:nvPr>
            <p:ph type="body" idx="1"/>
          </p:nvPr>
        </p:nvSpPr>
        <p:spPr>
          <a:xfrm>
            <a:off x="395288" y="1981200"/>
            <a:ext cx="8134350" cy="3248025"/>
          </a:xfrm>
          <a:solidFill>
            <a:srgbClr val="993333"/>
          </a:solidFill>
        </p:spPr>
        <p:txBody>
          <a:bodyPr/>
          <a:lstStyle/>
          <a:p>
            <a:pPr algn="ctr" eaLnBrk="1" hangingPunct="1">
              <a:buFontTx/>
              <a:buNone/>
            </a:pPr>
            <a:r>
              <a:rPr lang="en-US" altLang="en-US" sz="7200" b="1" dirty="0" smtClean="0">
                <a:solidFill>
                  <a:srgbClr val="FFFF00"/>
                </a:solidFill>
              </a:rPr>
              <a:t>Think Globally Act Locally</a:t>
            </a:r>
            <a:endParaRPr lang="en-US" altLang="en-US" sz="7200" dirty="0" smtClean="0">
              <a:solidFill>
                <a:srgbClr val="FFFF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00" y="2819400"/>
            <a:ext cx="7280583" cy="1200329"/>
          </a:xfrm>
          <a:prstGeom prst="rect">
            <a:avLst/>
          </a:prstGeom>
          <a:noFill/>
        </p:spPr>
        <p:txBody>
          <a:bodyPr wrap="none">
            <a:spAutoFit/>
          </a:bodyPr>
          <a:lstStyle/>
          <a:p>
            <a:pPr algn="ctr">
              <a:defRPr/>
            </a:pPr>
            <a:r>
              <a:rPr lang="en-US" sz="7200" b="1" spc="300" dirty="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rPr>
              <a:t>TERIMA KASIH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304800" y="274638"/>
            <a:ext cx="8534400" cy="1143000"/>
          </a:xfrm>
        </p:spPr>
        <p:txBody>
          <a:bodyPr/>
          <a:lstStyle/>
          <a:p>
            <a:r>
              <a:rPr lang="en-US" altLang="en-US" b="1" dirty="0" err="1" smtClean="0"/>
              <a:t>Tantangan</a:t>
            </a:r>
            <a:r>
              <a:rPr lang="en-US" altLang="en-US" b="1" dirty="0" smtClean="0"/>
              <a:t> </a:t>
            </a:r>
            <a:r>
              <a:rPr lang="en-US" altLang="en-US" b="1" dirty="0" err="1" smtClean="0"/>
              <a:t>Pendidikan</a:t>
            </a:r>
            <a:r>
              <a:rPr lang="en-US" altLang="en-US" b="1" dirty="0" smtClean="0"/>
              <a:t> </a:t>
            </a:r>
            <a:r>
              <a:rPr lang="en-US" altLang="en-US" b="1" dirty="0" err="1" smtClean="0"/>
              <a:t>Masa</a:t>
            </a:r>
            <a:r>
              <a:rPr lang="en-US" altLang="en-US" b="1" dirty="0" smtClean="0"/>
              <a:t> </a:t>
            </a:r>
            <a:r>
              <a:rPr lang="en-US" altLang="en-US" b="1" dirty="0" err="1" smtClean="0"/>
              <a:t>Depan</a:t>
            </a:r>
            <a:r>
              <a:rPr lang="en-US" altLang="en-US" b="1" dirty="0" smtClean="0"/>
              <a:t/>
            </a:r>
            <a:br>
              <a:rPr lang="en-US" altLang="en-US" b="1" dirty="0" smtClean="0"/>
            </a:br>
            <a:r>
              <a:rPr lang="en-US" altLang="en-US" b="1" dirty="0" smtClean="0"/>
              <a:t>(Versus </a:t>
            </a:r>
            <a:r>
              <a:rPr lang="en-US" altLang="en-US" b="1" dirty="0" err="1" smtClean="0"/>
              <a:t>Revolusi</a:t>
            </a:r>
            <a:r>
              <a:rPr lang="en-US" altLang="en-US" b="1" dirty="0" smtClean="0"/>
              <a:t> Mental)</a:t>
            </a:r>
          </a:p>
        </p:txBody>
      </p:sp>
      <p:sp>
        <p:nvSpPr>
          <p:cNvPr id="33795" name="Content Placeholder 2"/>
          <p:cNvSpPr>
            <a:spLocks noGrp="1"/>
          </p:cNvSpPr>
          <p:nvPr>
            <p:ph idx="1"/>
          </p:nvPr>
        </p:nvSpPr>
        <p:spPr/>
        <p:txBody>
          <a:bodyPr/>
          <a:lstStyle/>
          <a:p>
            <a:r>
              <a:rPr lang="en-US" altLang="en-US" dirty="0" err="1" smtClean="0"/>
              <a:t>Arus</a:t>
            </a:r>
            <a:r>
              <a:rPr lang="en-US" altLang="en-US" dirty="0" smtClean="0"/>
              <a:t> </a:t>
            </a:r>
            <a:r>
              <a:rPr lang="en-US" altLang="en-US" dirty="0" err="1" smtClean="0"/>
              <a:t>globalisasi</a:t>
            </a:r>
            <a:endParaRPr lang="en-US" altLang="en-US" dirty="0" smtClean="0"/>
          </a:p>
          <a:p>
            <a:r>
              <a:rPr lang="en-US" altLang="en-US" dirty="0" err="1" smtClean="0"/>
              <a:t>Sistem</a:t>
            </a:r>
            <a:r>
              <a:rPr lang="en-US" altLang="en-US" dirty="0" smtClean="0"/>
              <a:t> </a:t>
            </a:r>
            <a:r>
              <a:rPr lang="en-US" altLang="en-US" dirty="0" err="1" smtClean="0"/>
              <a:t>Pendidikan</a:t>
            </a:r>
            <a:r>
              <a:rPr lang="en-US" altLang="en-US" dirty="0" smtClean="0"/>
              <a:t> yang </a:t>
            </a:r>
            <a:r>
              <a:rPr lang="en-US" altLang="en-US" dirty="0" err="1" smtClean="0"/>
              <a:t>rapuh</a:t>
            </a:r>
            <a:endParaRPr lang="en-US" altLang="en-US" dirty="0" smtClean="0"/>
          </a:p>
          <a:p>
            <a:r>
              <a:rPr lang="en-US" altLang="en-US" dirty="0" err="1" smtClean="0"/>
              <a:t>Nilai</a:t>
            </a:r>
            <a:r>
              <a:rPr lang="en-US" altLang="en-US" dirty="0" smtClean="0"/>
              <a:t> </a:t>
            </a:r>
            <a:r>
              <a:rPr lang="en-US" altLang="en-US" dirty="0" err="1" smtClean="0"/>
              <a:t>Budaya</a:t>
            </a:r>
            <a:r>
              <a:rPr lang="en-US" altLang="en-US" dirty="0" smtClean="0"/>
              <a:t>, </a:t>
            </a:r>
            <a:r>
              <a:rPr lang="en-US" altLang="en-US" dirty="0" err="1" smtClean="0"/>
              <a:t>belum</a:t>
            </a:r>
            <a:r>
              <a:rPr lang="en-US" altLang="en-US" dirty="0" smtClean="0"/>
              <a:t> </a:t>
            </a:r>
            <a:r>
              <a:rPr lang="en-US" altLang="en-US" dirty="0" err="1" smtClean="0"/>
              <a:t>mendukung</a:t>
            </a:r>
            <a:r>
              <a:rPr lang="en-US" altLang="en-US" dirty="0" smtClean="0"/>
              <a:t> </a:t>
            </a:r>
            <a:r>
              <a:rPr lang="en-US" altLang="en-US" dirty="0" err="1" smtClean="0"/>
              <a:t>sistem</a:t>
            </a:r>
            <a:r>
              <a:rPr lang="en-US" altLang="en-US" dirty="0" smtClean="0"/>
              <a:t> modern</a:t>
            </a:r>
          </a:p>
          <a:p>
            <a:r>
              <a:rPr lang="id-ID" altLang="en-US" dirty="0" smtClean="0"/>
              <a:t>Disrupsi</a:t>
            </a:r>
            <a:r>
              <a:rPr lang="en-US" altLang="en-US" dirty="0" smtClean="0"/>
              <a:t> </a:t>
            </a:r>
            <a:r>
              <a:rPr lang="en-US" altLang="en-US" dirty="0" err="1" smtClean="0"/>
              <a:t>teknologi</a:t>
            </a:r>
            <a:r>
              <a:rPr lang="en-US" altLang="en-US" dirty="0" smtClean="0"/>
              <a:t> </a:t>
            </a:r>
            <a:r>
              <a:rPr lang="id-ID" altLang="en-US" dirty="0" smtClean="0"/>
              <a:t>4.0</a:t>
            </a:r>
            <a:endParaRPr lang="en-US" altLang="en-US" dirty="0" smtClean="0"/>
          </a:p>
          <a:p>
            <a:r>
              <a:rPr lang="en-US" altLang="en-US" dirty="0" err="1" smtClean="0"/>
              <a:t>Keterbukaan</a:t>
            </a:r>
            <a:r>
              <a:rPr lang="en-US" altLang="en-US" dirty="0" smtClean="0"/>
              <a:t> </a:t>
            </a:r>
            <a:r>
              <a:rPr lang="en-US" altLang="en-US" dirty="0" err="1" smtClean="0"/>
              <a:t>informasi</a:t>
            </a:r>
            <a:r>
              <a:rPr lang="en-US" altLang="en-US" dirty="0" smtClean="0"/>
              <a:t> </a:t>
            </a:r>
            <a:r>
              <a:rPr lang="en-US" altLang="en-US" dirty="0" err="1" smtClean="0"/>
              <a:t>membawa</a:t>
            </a:r>
            <a:r>
              <a:rPr lang="en-US" altLang="en-US" dirty="0" smtClean="0"/>
              <a:t> </a:t>
            </a:r>
            <a:r>
              <a:rPr lang="en-US" altLang="en-US" dirty="0" err="1" smtClean="0"/>
              <a:t>nilai-nilai</a:t>
            </a:r>
            <a:r>
              <a:rPr lang="en-US" altLang="en-US" dirty="0" smtClean="0"/>
              <a:t> </a:t>
            </a:r>
            <a:r>
              <a:rPr lang="en-US" altLang="en-US" dirty="0" err="1" smtClean="0"/>
              <a:t>baru</a:t>
            </a:r>
            <a:r>
              <a:rPr lang="en-US" altLang="en-US" dirty="0" smtClean="0"/>
              <a:t> </a:t>
            </a:r>
            <a:r>
              <a:rPr lang="en-US" altLang="en-US" dirty="0" err="1" smtClean="0"/>
              <a:t>ditengah</a:t>
            </a:r>
            <a:r>
              <a:rPr lang="en-US" altLang="en-US" dirty="0" smtClean="0"/>
              <a:t> </a:t>
            </a:r>
            <a:r>
              <a:rPr lang="en-US" altLang="en-US" dirty="0" err="1" smtClean="0"/>
              <a:t>masyarakat</a:t>
            </a:r>
            <a:r>
              <a:rPr lang="id-ID" altLang="en-US" dirty="0" smtClean="0"/>
              <a:t> tanpa fakta yang kuat (Post Truth)</a:t>
            </a:r>
            <a:endParaRPr lang="en-US" altLang="en-US" dirty="0" smtClean="0"/>
          </a:p>
          <a:p>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b="1" dirty="0" smtClean="0"/>
              <a:t>Trend </a:t>
            </a:r>
            <a:r>
              <a:rPr lang="en-US" altLang="en-US" b="1" dirty="0" err="1" smtClean="0"/>
              <a:t>Pendidikan</a:t>
            </a:r>
            <a:r>
              <a:rPr lang="en-US" altLang="en-US" b="1" dirty="0" smtClean="0"/>
              <a:t> </a:t>
            </a:r>
            <a:r>
              <a:rPr lang="en-US" altLang="en-US" b="1" dirty="0" err="1" smtClean="0"/>
              <a:t>Masa</a:t>
            </a:r>
            <a:r>
              <a:rPr lang="en-US" altLang="en-US" b="1" dirty="0" smtClean="0"/>
              <a:t> </a:t>
            </a:r>
            <a:r>
              <a:rPr lang="en-US" altLang="en-US" b="1" dirty="0" err="1" smtClean="0"/>
              <a:t>Depan</a:t>
            </a:r>
            <a:r>
              <a:rPr lang="en-US" altLang="en-US" b="1" dirty="0" smtClean="0"/>
              <a:t/>
            </a:r>
            <a:br>
              <a:rPr lang="en-US" altLang="en-US" b="1" dirty="0" smtClean="0"/>
            </a:br>
            <a:r>
              <a:rPr lang="en-US" altLang="en-US" b="1" dirty="0" smtClean="0"/>
              <a:t>(Versus </a:t>
            </a:r>
            <a:r>
              <a:rPr lang="en-US" altLang="en-US" b="1" dirty="0" err="1" smtClean="0"/>
              <a:t>Revolusi</a:t>
            </a:r>
            <a:r>
              <a:rPr lang="en-US" altLang="en-US" b="1" dirty="0" smtClean="0"/>
              <a:t> Mental)</a:t>
            </a:r>
          </a:p>
        </p:txBody>
      </p:sp>
      <p:sp>
        <p:nvSpPr>
          <p:cNvPr id="34819" name="Content Placeholder 2"/>
          <p:cNvSpPr>
            <a:spLocks noGrp="1"/>
          </p:cNvSpPr>
          <p:nvPr>
            <p:ph idx="1"/>
          </p:nvPr>
        </p:nvSpPr>
        <p:spPr>
          <a:xfrm>
            <a:off x="457200" y="1752600"/>
            <a:ext cx="8229600" cy="4525963"/>
          </a:xfrm>
        </p:spPr>
        <p:txBody>
          <a:bodyPr/>
          <a:lstStyle/>
          <a:p>
            <a:r>
              <a:rPr lang="id-ID" altLang="en-US" sz="2400" dirty="0" smtClean="0"/>
              <a:t>Guru/Dosen menguasai karakteristik peserta didik</a:t>
            </a:r>
          </a:p>
          <a:p>
            <a:r>
              <a:rPr lang="id-ID" altLang="en-US" sz="2400" dirty="0"/>
              <a:t>Guru/Dosen </a:t>
            </a:r>
            <a:r>
              <a:rPr lang="id-ID" altLang="en-US" sz="2400" dirty="0" smtClean="0"/>
              <a:t>m</a:t>
            </a:r>
            <a:r>
              <a:rPr lang="en-US" altLang="en-US" sz="2400" dirty="0" err="1" smtClean="0"/>
              <a:t>enguasai</a:t>
            </a:r>
            <a:r>
              <a:rPr lang="en-US" altLang="en-US" sz="2400" dirty="0" smtClean="0"/>
              <a:t> </a:t>
            </a:r>
            <a:r>
              <a:rPr lang="en-US" altLang="en-US" sz="2400" dirty="0" err="1" smtClean="0"/>
              <a:t>karakteristik</a:t>
            </a:r>
            <a:r>
              <a:rPr lang="en-US" altLang="en-US" sz="2400" dirty="0" smtClean="0"/>
              <a:t> </a:t>
            </a:r>
            <a:r>
              <a:rPr lang="en-US" altLang="en-US" sz="2400" dirty="0" err="1" smtClean="0"/>
              <a:t>dan</a:t>
            </a:r>
            <a:r>
              <a:rPr lang="en-US" altLang="en-US" sz="2400" dirty="0" smtClean="0"/>
              <a:t> </a:t>
            </a:r>
            <a:r>
              <a:rPr lang="en-US" altLang="en-US" sz="2400" dirty="0" err="1" smtClean="0"/>
              <a:t>arah</a:t>
            </a:r>
            <a:r>
              <a:rPr lang="en-US" altLang="en-US" sz="2400" dirty="0" smtClean="0"/>
              <a:t> </a:t>
            </a:r>
            <a:r>
              <a:rPr lang="en-US" altLang="en-US" sz="2400" dirty="0" err="1" smtClean="0"/>
              <a:t>pengembangan</a:t>
            </a:r>
            <a:r>
              <a:rPr lang="en-US" altLang="en-US" sz="2400" dirty="0" smtClean="0"/>
              <a:t> </a:t>
            </a:r>
            <a:r>
              <a:rPr lang="en-US" altLang="en-US" sz="2400" dirty="0" err="1" smtClean="0"/>
              <a:t>bidang</a:t>
            </a:r>
            <a:r>
              <a:rPr lang="en-US" altLang="en-US" sz="2400" dirty="0" smtClean="0"/>
              <a:t> </a:t>
            </a:r>
            <a:r>
              <a:rPr lang="en-US" altLang="en-US" sz="2400" dirty="0" err="1" smtClean="0"/>
              <a:t>studi</a:t>
            </a:r>
            <a:r>
              <a:rPr lang="id-ID" altLang="en-US" sz="2400" dirty="0" smtClean="0"/>
              <a:t> masing-masing</a:t>
            </a:r>
            <a:endParaRPr lang="en-US" altLang="en-US" sz="2400" dirty="0" smtClean="0"/>
          </a:p>
          <a:p>
            <a:r>
              <a:rPr lang="id-ID" altLang="en-US" sz="2400" dirty="0" smtClean="0"/>
              <a:t>Guru/Dosen/Peserta didik </a:t>
            </a:r>
            <a:r>
              <a:rPr lang="id-ID" altLang="en-US" sz="2400" dirty="0"/>
              <a:t>b</a:t>
            </a:r>
            <a:r>
              <a:rPr lang="en-US" altLang="en-US" sz="2400" dirty="0" err="1" smtClean="0"/>
              <a:t>erwawasan</a:t>
            </a:r>
            <a:r>
              <a:rPr lang="en-US" altLang="en-US" sz="2400" dirty="0" smtClean="0"/>
              <a:t> </a:t>
            </a:r>
            <a:r>
              <a:rPr lang="en-US" altLang="en-US" sz="2400" dirty="0" smtClean="0"/>
              <a:t>Luas</a:t>
            </a:r>
          </a:p>
          <a:p>
            <a:r>
              <a:rPr lang="id-ID" altLang="en-US" sz="2400" dirty="0"/>
              <a:t>Guru/Dosen/Peserta didik m</a:t>
            </a:r>
            <a:r>
              <a:rPr lang="en-US" altLang="en-US" sz="2400" dirty="0" err="1" smtClean="0"/>
              <a:t>empunyai</a:t>
            </a:r>
            <a:r>
              <a:rPr lang="en-US" altLang="en-US" sz="2400" dirty="0" smtClean="0"/>
              <a:t> </a:t>
            </a:r>
            <a:r>
              <a:rPr lang="en-US" altLang="en-US" sz="2400" dirty="0" err="1" smtClean="0"/>
              <a:t>Pola</a:t>
            </a:r>
            <a:r>
              <a:rPr lang="en-US" altLang="en-US" sz="2400" dirty="0" smtClean="0"/>
              <a:t> </a:t>
            </a:r>
            <a:r>
              <a:rPr lang="en-US" altLang="en-US" sz="2400" dirty="0" err="1" smtClean="0"/>
              <a:t>Pikir</a:t>
            </a:r>
            <a:r>
              <a:rPr lang="en-US" altLang="en-US" sz="2400" dirty="0" smtClean="0"/>
              <a:t> yang </a:t>
            </a:r>
            <a:r>
              <a:rPr lang="en-US" altLang="en-US" sz="2400" dirty="0" err="1" smtClean="0"/>
              <a:t>Dinamis</a:t>
            </a:r>
            <a:r>
              <a:rPr lang="en-US" altLang="en-US" sz="2400" dirty="0" smtClean="0"/>
              <a:t> (</a:t>
            </a:r>
            <a:r>
              <a:rPr lang="en-US" altLang="en-US" sz="2400" dirty="0" err="1" smtClean="0"/>
              <a:t>Kreatif</a:t>
            </a:r>
            <a:r>
              <a:rPr lang="en-US" altLang="en-US" sz="2400" dirty="0" smtClean="0"/>
              <a:t>, </a:t>
            </a:r>
            <a:r>
              <a:rPr lang="en-US" altLang="en-US" sz="2400" dirty="0" err="1" smtClean="0"/>
              <a:t>Inovatif</a:t>
            </a:r>
            <a:r>
              <a:rPr lang="en-US" altLang="en-US" sz="2400" dirty="0" smtClean="0"/>
              <a:t>, </a:t>
            </a:r>
            <a:r>
              <a:rPr lang="en-US" altLang="en-US" sz="2400" dirty="0" err="1" smtClean="0"/>
              <a:t>dan</a:t>
            </a:r>
            <a:r>
              <a:rPr lang="en-US" altLang="en-US" sz="2400" dirty="0" smtClean="0"/>
              <a:t> </a:t>
            </a:r>
            <a:r>
              <a:rPr lang="en-US" altLang="en-US" sz="2400" dirty="0" err="1" smtClean="0"/>
              <a:t>Kritis</a:t>
            </a:r>
            <a:r>
              <a:rPr lang="en-US" altLang="en-US" sz="2400" dirty="0" smtClean="0"/>
              <a:t> </a:t>
            </a:r>
            <a:r>
              <a:rPr lang="en-US" altLang="en-US" sz="2400" dirty="0" err="1" smtClean="0"/>
              <a:t>terhadap</a:t>
            </a:r>
            <a:r>
              <a:rPr lang="en-US" altLang="en-US" sz="2400" dirty="0" smtClean="0"/>
              <a:t> </a:t>
            </a:r>
            <a:r>
              <a:rPr lang="en-US" altLang="en-US" sz="2400" dirty="0" err="1" smtClean="0"/>
              <a:t>perubahan</a:t>
            </a:r>
            <a:r>
              <a:rPr lang="en-US" altLang="en-US" sz="2400" dirty="0" smtClean="0"/>
              <a:t> </a:t>
            </a:r>
            <a:r>
              <a:rPr lang="en-US" altLang="en-US" sz="2400" dirty="0" err="1" smtClean="0"/>
              <a:t>dan</a:t>
            </a:r>
            <a:r>
              <a:rPr lang="en-US" altLang="en-US" sz="2400" dirty="0" smtClean="0"/>
              <a:t> </a:t>
            </a:r>
            <a:r>
              <a:rPr lang="en-US" altLang="en-US" sz="2400" dirty="0" err="1" smtClean="0"/>
              <a:t>struktur</a:t>
            </a:r>
            <a:r>
              <a:rPr lang="en-US" altLang="en-US" sz="2400" dirty="0" smtClean="0"/>
              <a:t> </a:t>
            </a:r>
            <a:r>
              <a:rPr lang="en-US" altLang="en-US" sz="2400" dirty="0" err="1" smtClean="0"/>
              <a:t>pengendalian</a:t>
            </a:r>
            <a:r>
              <a:rPr lang="en-US" altLang="en-US" sz="2400" dirty="0" smtClean="0"/>
              <a:t> zaman</a:t>
            </a:r>
          </a:p>
          <a:p>
            <a:r>
              <a:rPr lang="id-ID" altLang="en-US" sz="2400" dirty="0"/>
              <a:t>Guru/Dosen/Peserta didik m</a:t>
            </a:r>
            <a:r>
              <a:rPr lang="en-US" altLang="en-US" sz="2400" dirty="0" err="1" smtClean="0"/>
              <a:t>ampu</a:t>
            </a:r>
            <a:r>
              <a:rPr lang="en-US" altLang="en-US" sz="2400" dirty="0" smtClean="0"/>
              <a:t> </a:t>
            </a:r>
            <a:r>
              <a:rPr lang="en-US" altLang="en-US" sz="2400" dirty="0" err="1" smtClean="0"/>
              <a:t>berkomunikasi</a:t>
            </a:r>
            <a:r>
              <a:rPr lang="en-US" altLang="en-US" sz="2400" dirty="0" smtClean="0"/>
              <a:t> </a:t>
            </a:r>
            <a:r>
              <a:rPr lang="en-US" altLang="en-US" sz="2400" dirty="0" err="1" smtClean="0"/>
              <a:t>secara</a:t>
            </a:r>
            <a:r>
              <a:rPr lang="en-US" altLang="en-US" sz="2400" dirty="0" smtClean="0"/>
              <a:t> </a:t>
            </a:r>
            <a:r>
              <a:rPr lang="en-US" altLang="en-US" sz="2400" dirty="0" err="1" smtClean="0"/>
              <a:t>internasional</a:t>
            </a:r>
            <a:endParaRPr lang="en-US" altLang="en-US" sz="2400" dirty="0" smtClean="0"/>
          </a:p>
          <a:p>
            <a:r>
              <a:rPr lang="id-ID" altLang="en-US" sz="2400" dirty="0"/>
              <a:t>Guru/Dosen/Peserta didik </a:t>
            </a:r>
            <a:r>
              <a:rPr lang="id-ID" altLang="en-US" sz="2400" dirty="0" smtClean="0"/>
              <a:t>m</a:t>
            </a:r>
            <a:r>
              <a:rPr lang="en-US" altLang="en-US" sz="2400" dirty="0" err="1" smtClean="0"/>
              <a:t>empunyai</a:t>
            </a:r>
            <a:r>
              <a:rPr lang="en-US" altLang="en-US" sz="2400" dirty="0" smtClean="0"/>
              <a:t> </a:t>
            </a:r>
            <a:r>
              <a:rPr lang="en-US" altLang="en-US" sz="2400" dirty="0" err="1" smtClean="0"/>
              <a:t>karakter</a:t>
            </a:r>
            <a:r>
              <a:rPr lang="en-US" altLang="en-US" sz="2400" dirty="0" smtClean="0"/>
              <a:t> yang </a:t>
            </a:r>
            <a:r>
              <a:rPr lang="en-US" altLang="en-US" sz="2400" dirty="0" err="1" smtClean="0"/>
              <a:t>patut</a:t>
            </a:r>
            <a:r>
              <a:rPr lang="en-US" altLang="en-US" sz="2400" dirty="0" smtClean="0"/>
              <a:t> </a:t>
            </a:r>
            <a:r>
              <a:rPr lang="en-US" altLang="en-US" sz="2400" dirty="0" err="1" smtClean="0"/>
              <a:t>diteladani</a:t>
            </a:r>
            <a:endParaRPr lang="en-US" alt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z="3400" b="1" dirty="0" err="1" smtClean="0"/>
              <a:t>Masalah</a:t>
            </a:r>
            <a:r>
              <a:rPr lang="en-US" altLang="en-US" sz="3400" b="1" dirty="0" smtClean="0"/>
              <a:t> </a:t>
            </a:r>
            <a:r>
              <a:rPr lang="en-US" altLang="en-US" sz="3400" b="1" dirty="0" err="1" smtClean="0"/>
              <a:t>Pendidikan</a:t>
            </a:r>
            <a:r>
              <a:rPr lang="en-US" altLang="en-US" sz="3400" b="1" dirty="0" smtClean="0"/>
              <a:t> </a:t>
            </a:r>
            <a:r>
              <a:rPr lang="en-US" altLang="en-US" sz="3400" b="1" dirty="0" err="1" smtClean="0"/>
              <a:t>di</a:t>
            </a:r>
            <a:r>
              <a:rPr lang="en-US" altLang="en-US" sz="3400" b="1" dirty="0" smtClean="0"/>
              <a:t> Indonesia </a:t>
            </a:r>
            <a:r>
              <a:rPr lang="en-US" altLang="en-US" sz="3400" b="1" dirty="0" err="1" smtClean="0"/>
              <a:t>kaitannya</a:t>
            </a:r>
            <a:r>
              <a:rPr lang="en-US" altLang="en-US" sz="3400" b="1" dirty="0" smtClean="0"/>
              <a:t> </a:t>
            </a:r>
            <a:r>
              <a:rPr lang="en-US" altLang="en-US" sz="3400" b="1" dirty="0" err="1" smtClean="0"/>
              <a:t>dengan</a:t>
            </a:r>
            <a:r>
              <a:rPr lang="en-US" altLang="en-US" sz="3400" b="1" dirty="0" smtClean="0"/>
              <a:t> </a:t>
            </a:r>
            <a:r>
              <a:rPr lang="en-US" altLang="en-US" sz="3400" b="1" dirty="0" err="1" smtClean="0"/>
              <a:t>Revolusi</a:t>
            </a:r>
            <a:r>
              <a:rPr lang="en-US" altLang="en-US" sz="3400" b="1" dirty="0" smtClean="0"/>
              <a:t> Mental </a:t>
            </a:r>
          </a:p>
        </p:txBody>
      </p:sp>
      <p:sp>
        <p:nvSpPr>
          <p:cNvPr id="35843" name="Content Placeholder 2"/>
          <p:cNvSpPr>
            <a:spLocks noGrp="1"/>
          </p:cNvSpPr>
          <p:nvPr>
            <p:ph idx="1"/>
          </p:nvPr>
        </p:nvSpPr>
        <p:spPr/>
        <p:txBody>
          <a:bodyPr/>
          <a:lstStyle/>
          <a:p>
            <a:r>
              <a:rPr lang="id-ID" altLang="en-US" dirty="0" smtClean="0"/>
              <a:t>Pendidikan b</a:t>
            </a:r>
            <a:r>
              <a:rPr lang="en-US" altLang="en-US" dirty="0" err="1" smtClean="0"/>
              <a:t>elum</a:t>
            </a:r>
            <a:r>
              <a:rPr lang="en-US" altLang="en-US" dirty="0" smtClean="0"/>
              <a:t> </a:t>
            </a:r>
            <a:r>
              <a:rPr lang="en-US" altLang="en-US" dirty="0" err="1" smtClean="0"/>
              <a:t>menghasilkan</a:t>
            </a:r>
            <a:r>
              <a:rPr lang="en-US" altLang="en-US" dirty="0" smtClean="0"/>
              <a:t> </a:t>
            </a:r>
            <a:r>
              <a:rPr lang="en-US" altLang="en-US" dirty="0" err="1" smtClean="0"/>
              <a:t>manusia</a:t>
            </a:r>
            <a:r>
              <a:rPr lang="en-US" altLang="en-US" dirty="0" smtClean="0"/>
              <a:t> </a:t>
            </a:r>
            <a:r>
              <a:rPr lang="en-US" altLang="en-US" dirty="0" err="1" smtClean="0"/>
              <a:t>seutuhnya</a:t>
            </a:r>
            <a:endParaRPr lang="en-US" altLang="en-US" dirty="0" smtClean="0"/>
          </a:p>
          <a:p>
            <a:r>
              <a:rPr lang="id-ID" altLang="en-US" dirty="0" smtClean="0"/>
              <a:t>Hasil pendidikan t</a:t>
            </a:r>
            <a:r>
              <a:rPr lang="en-US" altLang="en-US" dirty="0" err="1" smtClean="0"/>
              <a:t>idak</a:t>
            </a:r>
            <a:r>
              <a:rPr lang="en-US" altLang="en-US" dirty="0" smtClean="0"/>
              <a:t> </a:t>
            </a:r>
            <a:r>
              <a:rPr lang="en-US" altLang="en-US" dirty="0" err="1" smtClean="0"/>
              <a:t>seimbang</a:t>
            </a:r>
            <a:r>
              <a:rPr lang="en-US" altLang="en-US" dirty="0" smtClean="0"/>
              <a:t> </a:t>
            </a:r>
            <a:r>
              <a:rPr lang="en-US" altLang="en-US" dirty="0" err="1" smtClean="0"/>
              <a:t>antara</a:t>
            </a:r>
            <a:r>
              <a:rPr lang="en-US" altLang="en-US" dirty="0" smtClean="0"/>
              <a:t> </a:t>
            </a:r>
            <a:r>
              <a:rPr lang="en-US" altLang="en-US" dirty="0" err="1" smtClean="0"/>
              <a:t>kognitif</a:t>
            </a:r>
            <a:r>
              <a:rPr lang="en-US" altLang="en-US" dirty="0" smtClean="0"/>
              <a:t> </a:t>
            </a:r>
            <a:r>
              <a:rPr lang="en-US" altLang="en-US" dirty="0" err="1" smtClean="0"/>
              <a:t>dan</a:t>
            </a:r>
            <a:r>
              <a:rPr lang="en-US" altLang="en-US" dirty="0" smtClean="0"/>
              <a:t> </a:t>
            </a:r>
            <a:r>
              <a:rPr lang="en-US" altLang="en-US" dirty="0" err="1" smtClean="0"/>
              <a:t>afektif</a:t>
            </a:r>
            <a:endParaRPr lang="en-US" altLang="en-US" dirty="0" smtClean="0"/>
          </a:p>
          <a:p>
            <a:r>
              <a:rPr lang="id-ID" altLang="en-US" dirty="0" smtClean="0"/>
              <a:t>Pendidikan m</a:t>
            </a:r>
            <a:r>
              <a:rPr lang="en-US" altLang="en-US" dirty="0" err="1" smtClean="0"/>
              <a:t>odel</a:t>
            </a:r>
            <a:r>
              <a:rPr lang="en-US" altLang="en-US" dirty="0" smtClean="0"/>
              <a:t> </a:t>
            </a:r>
            <a:r>
              <a:rPr lang="en-US" altLang="en-US" dirty="0" smtClean="0"/>
              <a:t>Top-Down </a:t>
            </a:r>
            <a:r>
              <a:rPr lang="en-US" altLang="en-US" dirty="0" smtClean="0"/>
              <a:t>(</a:t>
            </a:r>
            <a:r>
              <a:rPr lang="en-US" altLang="en-US" dirty="0" err="1" smtClean="0"/>
              <a:t>gaya</a:t>
            </a:r>
            <a:r>
              <a:rPr lang="en-US" altLang="en-US" dirty="0" smtClean="0"/>
              <a:t> </a:t>
            </a:r>
            <a:r>
              <a:rPr lang="en-US" altLang="en-US" dirty="0" smtClean="0"/>
              <a:t>bank-</a:t>
            </a:r>
            <a:r>
              <a:rPr lang="en-US" altLang="en-US" dirty="0" err="1" smtClean="0"/>
              <a:t>otak</a:t>
            </a:r>
            <a:r>
              <a:rPr lang="en-US" altLang="en-US" dirty="0" smtClean="0"/>
              <a:t> </a:t>
            </a:r>
            <a:r>
              <a:rPr lang="en-US" altLang="en-US" dirty="0" err="1" smtClean="0"/>
              <a:t>siswa</a:t>
            </a:r>
            <a:r>
              <a:rPr lang="en-US" altLang="en-US" dirty="0" smtClean="0"/>
              <a:t> </a:t>
            </a:r>
            <a:r>
              <a:rPr lang="en-US" altLang="en-US" dirty="0" err="1" smtClean="0"/>
              <a:t>sebagai</a:t>
            </a:r>
            <a:r>
              <a:rPr lang="en-US" altLang="en-US" dirty="0" smtClean="0"/>
              <a:t> </a:t>
            </a:r>
            <a:r>
              <a:rPr lang="en-US" altLang="en-US" i="1" dirty="0" smtClean="0"/>
              <a:t>safe deposit box</a:t>
            </a:r>
            <a:r>
              <a:rPr lang="en-US" altLang="en-US" dirty="0" smtClean="0"/>
              <a:t>)</a:t>
            </a:r>
          </a:p>
          <a:p>
            <a:r>
              <a:rPr lang="en-US" altLang="en-US" dirty="0" err="1" smtClean="0"/>
              <a:t>Hasil</a:t>
            </a:r>
            <a:r>
              <a:rPr lang="en-US" altLang="en-US" dirty="0" smtClean="0"/>
              <a:t> </a:t>
            </a:r>
            <a:r>
              <a:rPr lang="en-US" altLang="en-US" dirty="0" err="1" smtClean="0"/>
              <a:t>pendidikan</a:t>
            </a:r>
            <a:r>
              <a:rPr lang="en-US" altLang="en-US" dirty="0" smtClean="0"/>
              <a:t> </a:t>
            </a:r>
            <a:r>
              <a:rPr lang="en-US" altLang="en-US" dirty="0" err="1" smtClean="0"/>
              <a:t>hanya</a:t>
            </a:r>
            <a:r>
              <a:rPr lang="en-US" altLang="en-US" dirty="0" smtClean="0"/>
              <a:t> </a:t>
            </a:r>
            <a:r>
              <a:rPr lang="en-US" altLang="en-US" dirty="0" err="1" smtClean="0"/>
              <a:t>memenuhi</a:t>
            </a:r>
            <a:r>
              <a:rPr lang="en-US" altLang="en-US" dirty="0" smtClean="0"/>
              <a:t> </a:t>
            </a:r>
            <a:r>
              <a:rPr lang="en-US" altLang="en-US" dirty="0" err="1" smtClean="0"/>
              <a:t>kebutuhan</a:t>
            </a:r>
            <a:r>
              <a:rPr lang="en-US" altLang="en-US" dirty="0" smtClean="0"/>
              <a:t> zaman, </a:t>
            </a:r>
            <a:r>
              <a:rPr lang="en-US" altLang="en-US" dirty="0" err="1" smtClean="0"/>
              <a:t>tetapi</a:t>
            </a:r>
            <a:r>
              <a:rPr lang="en-US" altLang="en-US" dirty="0" smtClean="0"/>
              <a:t> </a:t>
            </a:r>
            <a:r>
              <a:rPr lang="en-US" altLang="en-US" dirty="0" err="1" smtClean="0"/>
              <a:t>tidak</a:t>
            </a:r>
            <a:r>
              <a:rPr lang="en-US" altLang="en-US" dirty="0" smtClean="0"/>
              <a:t> </a:t>
            </a:r>
            <a:r>
              <a:rPr lang="en-US" altLang="en-US" dirty="0" err="1" smtClean="0"/>
              <a:t>kritis</a:t>
            </a:r>
            <a:r>
              <a:rPr lang="en-US" altLang="en-US" dirty="0" smtClean="0"/>
              <a:t> </a:t>
            </a:r>
            <a:r>
              <a:rPr lang="en-US" altLang="en-US" dirty="0" err="1" smtClean="0"/>
              <a:t>terhadap</a:t>
            </a:r>
            <a:r>
              <a:rPr lang="en-US" altLang="en-US" dirty="0" smtClean="0"/>
              <a:t> </a:t>
            </a:r>
            <a:r>
              <a:rPr lang="en-US" altLang="en-US" dirty="0" smtClean="0"/>
              <a:t>zaman</a:t>
            </a:r>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Strategi Dasar Menghadapi Globalisasi Pendidikan </a:t>
            </a:r>
          </a:p>
        </p:txBody>
      </p:sp>
      <p:sp>
        <p:nvSpPr>
          <p:cNvPr id="36867" name="Content Placeholder 2"/>
          <p:cNvSpPr>
            <a:spLocks noGrp="1"/>
          </p:cNvSpPr>
          <p:nvPr>
            <p:ph idx="1"/>
          </p:nvPr>
        </p:nvSpPr>
        <p:spPr>
          <a:xfrm>
            <a:off x="457200" y="1828800"/>
            <a:ext cx="8229600" cy="4572000"/>
          </a:xfrm>
        </p:spPr>
        <p:txBody>
          <a:bodyPr/>
          <a:lstStyle/>
          <a:p>
            <a:r>
              <a:rPr lang="id-ID" altLang="en-US" dirty="0" smtClean="0"/>
              <a:t>Antisipasi perkembangan post truth dan disrupsi industri 4.0</a:t>
            </a:r>
            <a:endParaRPr lang="en-US" altLang="en-US" dirty="0" smtClean="0"/>
          </a:p>
          <a:p>
            <a:r>
              <a:rPr lang="en-US" altLang="en-US" dirty="0" err="1" smtClean="0"/>
              <a:t>Pengembangan</a:t>
            </a:r>
            <a:r>
              <a:rPr lang="en-US" altLang="en-US" dirty="0" smtClean="0"/>
              <a:t> </a:t>
            </a:r>
            <a:r>
              <a:rPr lang="en-US" altLang="en-US" dirty="0" err="1" smtClean="0"/>
              <a:t>perangkat</a:t>
            </a:r>
            <a:r>
              <a:rPr lang="en-US" altLang="en-US" dirty="0" smtClean="0"/>
              <a:t> </a:t>
            </a:r>
            <a:r>
              <a:rPr lang="en-US" altLang="en-US" dirty="0" err="1" smtClean="0"/>
              <a:t>dan</a:t>
            </a:r>
            <a:r>
              <a:rPr lang="en-US" altLang="en-US" dirty="0" smtClean="0"/>
              <a:t> </a:t>
            </a:r>
            <a:r>
              <a:rPr lang="en-US" altLang="en-US" dirty="0" err="1" smtClean="0"/>
              <a:t>pengelolaan</a:t>
            </a:r>
            <a:r>
              <a:rPr lang="en-US" altLang="en-US" dirty="0" smtClean="0"/>
              <a:t> </a:t>
            </a:r>
            <a:r>
              <a:rPr lang="en-US" altLang="en-US" dirty="0" err="1" smtClean="0"/>
              <a:t>sumber</a:t>
            </a:r>
            <a:r>
              <a:rPr lang="en-US" altLang="en-US" dirty="0" smtClean="0"/>
              <a:t> </a:t>
            </a:r>
            <a:r>
              <a:rPr lang="en-US" altLang="en-US" dirty="0" err="1" smtClean="0"/>
              <a:t>daya</a:t>
            </a:r>
            <a:r>
              <a:rPr lang="id-ID" altLang="en-US" dirty="0"/>
              <a:t> </a:t>
            </a:r>
            <a:r>
              <a:rPr lang="id-ID" altLang="en-US" dirty="0" smtClean="0"/>
              <a:t>pendidikan</a:t>
            </a:r>
            <a:r>
              <a:rPr lang="en-US" altLang="en-US" dirty="0" smtClean="0"/>
              <a:t>, </a:t>
            </a:r>
            <a:r>
              <a:rPr lang="en-US" altLang="en-US" dirty="0" err="1" smtClean="0"/>
              <a:t>kependudukan</a:t>
            </a:r>
            <a:r>
              <a:rPr lang="en-US" altLang="en-US" dirty="0" smtClean="0"/>
              <a:t>, </a:t>
            </a:r>
            <a:r>
              <a:rPr lang="en-US" altLang="en-US" dirty="0" err="1" smtClean="0"/>
              <a:t>lingkungan</a:t>
            </a:r>
            <a:r>
              <a:rPr lang="en-US" altLang="en-US" dirty="0" smtClean="0"/>
              <a:t> </a:t>
            </a:r>
            <a:r>
              <a:rPr lang="en-US" altLang="en-US" dirty="0" err="1" smtClean="0"/>
              <a:t>dan</a:t>
            </a:r>
            <a:r>
              <a:rPr lang="en-US" altLang="en-US" dirty="0" smtClean="0"/>
              <a:t> </a:t>
            </a:r>
            <a:r>
              <a:rPr lang="en-US" altLang="en-US" dirty="0" err="1" smtClean="0"/>
              <a:t>kesehatan</a:t>
            </a:r>
            <a:endParaRPr lang="en-US" altLang="en-US" dirty="0" smtClean="0"/>
          </a:p>
          <a:p>
            <a:r>
              <a:rPr lang="en-US" altLang="en-US" dirty="0" err="1" smtClean="0"/>
              <a:t>Pengembangan</a:t>
            </a:r>
            <a:r>
              <a:rPr lang="en-US" altLang="en-US" dirty="0" smtClean="0"/>
              <a:t> </a:t>
            </a:r>
            <a:r>
              <a:rPr lang="id-ID" altLang="en-US" dirty="0" smtClean="0"/>
              <a:t>dan pembinaan </a:t>
            </a:r>
            <a:r>
              <a:rPr lang="en-US" altLang="en-US" dirty="0" err="1" smtClean="0"/>
              <a:t>sistem</a:t>
            </a:r>
            <a:r>
              <a:rPr lang="en-US" altLang="en-US" dirty="0" smtClean="0"/>
              <a:t> </a:t>
            </a:r>
            <a:r>
              <a:rPr lang="en-US" altLang="en-US" dirty="0" err="1" smtClean="0"/>
              <a:t>nilai</a:t>
            </a:r>
            <a:r>
              <a:rPr lang="id-ID" altLang="en-US" dirty="0" smtClean="0"/>
              <a:t> dalam masyarakat</a:t>
            </a:r>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4638"/>
            <a:ext cx="8382000" cy="1143000"/>
          </a:xfrm>
        </p:spPr>
        <p:txBody>
          <a:bodyPr/>
          <a:lstStyle/>
          <a:p>
            <a:pPr algn="l" eaLnBrk="1" hangingPunct="1"/>
            <a:r>
              <a:rPr lang="id-ID" altLang="en-US" sz="5400" b="1" dirty="0" smtClean="0"/>
              <a:t>Pengetahuan/Keterampilan/Sikap Masa Depan</a:t>
            </a:r>
            <a:endParaRPr lang="en-US" altLang="en-US" sz="5400" b="1" dirty="0" smtClean="0"/>
          </a:p>
        </p:txBody>
      </p:sp>
      <p:sp>
        <p:nvSpPr>
          <p:cNvPr id="3" name="Content Placeholder 2"/>
          <p:cNvSpPr>
            <a:spLocks noGrp="1"/>
          </p:cNvSpPr>
          <p:nvPr>
            <p:ph idx="1"/>
          </p:nvPr>
        </p:nvSpPr>
        <p:spPr>
          <a:xfrm>
            <a:off x="457200" y="1600200"/>
            <a:ext cx="8229600" cy="5029200"/>
          </a:xfrm>
        </p:spPr>
        <p:txBody>
          <a:bodyPr rtlCol="0">
            <a:normAutofit fontScale="25000" lnSpcReduction="20000"/>
          </a:bodyPr>
          <a:lstStyle/>
          <a:p>
            <a:pPr eaLnBrk="1" fontAlgn="auto" hangingPunct="1">
              <a:spcAft>
                <a:spcPts val="0"/>
              </a:spcAft>
              <a:buFontTx/>
              <a:buChar char="-"/>
              <a:defRPr/>
            </a:pPr>
            <a:endParaRPr lang="en-US" sz="11100" dirty="0" smtClean="0"/>
          </a:p>
          <a:p>
            <a:pPr eaLnBrk="1" fontAlgn="auto" hangingPunct="1">
              <a:spcAft>
                <a:spcPts val="0"/>
              </a:spcAft>
              <a:buFontTx/>
              <a:buChar char="-"/>
              <a:defRPr/>
            </a:pPr>
            <a:r>
              <a:rPr lang="en-US" sz="11100" dirty="0" err="1" smtClean="0"/>
              <a:t>Proffesional</a:t>
            </a:r>
            <a:r>
              <a:rPr lang="en-US" sz="11100" dirty="0" smtClean="0"/>
              <a:t> leadership</a:t>
            </a:r>
          </a:p>
          <a:p>
            <a:pPr eaLnBrk="1" fontAlgn="auto" hangingPunct="1">
              <a:spcAft>
                <a:spcPts val="0"/>
              </a:spcAft>
              <a:buFontTx/>
              <a:buChar char="-"/>
              <a:defRPr/>
            </a:pPr>
            <a:r>
              <a:rPr lang="en-GB" sz="11100" dirty="0" smtClean="0"/>
              <a:t>Shared vision and goals</a:t>
            </a:r>
          </a:p>
          <a:p>
            <a:pPr eaLnBrk="1" fontAlgn="auto" hangingPunct="1">
              <a:spcAft>
                <a:spcPts val="0"/>
              </a:spcAft>
              <a:buFontTx/>
              <a:buChar char="-"/>
              <a:defRPr/>
            </a:pPr>
            <a:r>
              <a:rPr lang="en-GB" sz="11100" dirty="0" smtClean="0"/>
              <a:t>A learning environment</a:t>
            </a:r>
          </a:p>
          <a:p>
            <a:pPr eaLnBrk="1" fontAlgn="auto" hangingPunct="1">
              <a:spcAft>
                <a:spcPts val="0"/>
              </a:spcAft>
              <a:buFontTx/>
              <a:buChar char="-"/>
              <a:defRPr/>
            </a:pPr>
            <a:r>
              <a:rPr lang="en-GB" sz="11100" dirty="0" smtClean="0"/>
              <a:t>Concentration on learning and teaching</a:t>
            </a:r>
          </a:p>
          <a:p>
            <a:pPr eaLnBrk="1" fontAlgn="auto" hangingPunct="1">
              <a:spcAft>
                <a:spcPts val="0"/>
              </a:spcAft>
              <a:buFontTx/>
              <a:buChar char="-"/>
              <a:defRPr/>
            </a:pPr>
            <a:r>
              <a:rPr lang="en-GB" sz="11100" dirty="0" smtClean="0"/>
              <a:t>High expectation</a:t>
            </a:r>
          </a:p>
          <a:p>
            <a:pPr eaLnBrk="1" fontAlgn="auto" hangingPunct="1">
              <a:spcAft>
                <a:spcPts val="0"/>
              </a:spcAft>
              <a:buFontTx/>
              <a:buChar char="-"/>
              <a:defRPr/>
            </a:pPr>
            <a:r>
              <a:rPr lang="en-GB" sz="11100" dirty="0" smtClean="0"/>
              <a:t>Positive reinforcement</a:t>
            </a:r>
          </a:p>
          <a:p>
            <a:pPr eaLnBrk="1" fontAlgn="auto" hangingPunct="1">
              <a:spcAft>
                <a:spcPts val="0"/>
              </a:spcAft>
              <a:buFontTx/>
              <a:buChar char="-"/>
              <a:defRPr/>
            </a:pPr>
            <a:r>
              <a:rPr lang="en-GB" sz="11100" dirty="0" smtClean="0"/>
              <a:t>Monitoring progress</a:t>
            </a:r>
          </a:p>
          <a:p>
            <a:pPr eaLnBrk="1" fontAlgn="auto" hangingPunct="1">
              <a:spcAft>
                <a:spcPts val="0"/>
              </a:spcAft>
              <a:buFontTx/>
              <a:buChar char="-"/>
              <a:defRPr/>
            </a:pPr>
            <a:r>
              <a:rPr lang="en-GB" sz="11100" dirty="0" smtClean="0"/>
              <a:t>Pupil rights and responsibility</a:t>
            </a:r>
          </a:p>
          <a:p>
            <a:pPr eaLnBrk="1" fontAlgn="auto" hangingPunct="1">
              <a:spcAft>
                <a:spcPts val="0"/>
              </a:spcAft>
              <a:buFontTx/>
              <a:buChar char="-"/>
              <a:defRPr/>
            </a:pPr>
            <a:r>
              <a:rPr lang="en-GB" sz="11100" dirty="0" err="1" smtClean="0"/>
              <a:t>Purposefull</a:t>
            </a:r>
            <a:r>
              <a:rPr lang="en-GB" sz="11100" dirty="0" smtClean="0"/>
              <a:t> teaching</a:t>
            </a:r>
          </a:p>
          <a:p>
            <a:pPr eaLnBrk="1" fontAlgn="auto" hangingPunct="1">
              <a:spcAft>
                <a:spcPts val="0"/>
              </a:spcAft>
              <a:buFontTx/>
              <a:buChar char="-"/>
              <a:defRPr/>
            </a:pPr>
            <a:r>
              <a:rPr lang="en-GB" sz="11100" dirty="0" smtClean="0"/>
              <a:t>A learning organization</a:t>
            </a:r>
          </a:p>
          <a:p>
            <a:pPr eaLnBrk="1" fontAlgn="auto" hangingPunct="1">
              <a:spcAft>
                <a:spcPts val="0"/>
              </a:spcAft>
              <a:buFontTx/>
              <a:buChar char="-"/>
              <a:defRPr/>
            </a:pPr>
            <a:r>
              <a:rPr lang="en-GB" sz="11100" dirty="0" smtClean="0"/>
              <a:t>Home – university/school </a:t>
            </a:r>
            <a:r>
              <a:rPr lang="en-GB" sz="11100" dirty="0" smtClean="0"/>
              <a:t>partnerships</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algn="l" eaLnBrk="1" fontAlgn="auto" hangingPunct="1">
              <a:spcAft>
                <a:spcPts val="0"/>
              </a:spcAft>
              <a:defRPr/>
            </a:pPr>
            <a:r>
              <a:rPr lang="id-ID" sz="4800" b="1" dirty="0" smtClean="0"/>
              <a:t>Arah Perubahan dalam Bidang Pendidikan</a:t>
            </a:r>
            <a:endParaRPr lang="en-US" sz="3200" b="1" dirty="0" smtClean="0"/>
          </a:p>
        </p:txBody>
      </p:sp>
      <p:graphicFrame>
        <p:nvGraphicFramePr>
          <p:cNvPr id="4" name="Content Placeholder 3"/>
          <p:cNvGraphicFramePr>
            <a:graphicFrameLocks noGrp="1"/>
          </p:cNvGraphicFramePr>
          <p:nvPr>
            <p:ph idx="1"/>
          </p:nvPr>
        </p:nvGraphicFramePr>
        <p:xfrm>
          <a:off x="457200" y="1600200"/>
          <a:ext cx="8229600" cy="3754120"/>
        </p:xfrm>
        <a:graphic>
          <a:graphicData uri="http://schemas.openxmlformats.org/drawingml/2006/table">
            <a:tbl>
              <a:tblPr firstRow="1" bandRow="1">
                <a:tableStyleId>{3C2FFA5D-87B4-456A-9821-1D502468CF0F}</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GB" sz="1800" b="1" kern="1200" dirty="0" smtClean="0">
                          <a:solidFill>
                            <a:schemeClr val="lt1"/>
                          </a:solidFill>
                          <a:latin typeface="+mn-lt"/>
                          <a:ea typeface="+mn-ea"/>
                          <a:cs typeface="+mn-cs"/>
                        </a:rPr>
                        <a:t>Previous University/School Functions</a:t>
                      </a:r>
                      <a:endParaRPr lang="en-US" dirty="0"/>
                    </a:p>
                  </a:txBody>
                  <a:tcPr/>
                </a:tc>
                <a:tc>
                  <a:txBody>
                    <a:bodyPr/>
                    <a:lstStyle/>
                    <a:p>
                      <a:pPr algn="ctr"/>
                      <a:r>
                        <a:rPr lang="en-GB" sz="1800" b="1" kern="1200" dirty="0" smtClean="0">
                          <a:solidFill>
                            <a:schemeClr val="lt1"/>
                          </a:solidFill>
                          <a:latin typeface="+mn-lt"/>
                          <a:ea typeface="+mn-ea"/>
                          <a:cs typeface="+mn-cs"/>
                        </a:rPr>
                        <a:t>University/School Functions Today</a:t>
                      </a:r>
                      <a:endParaRPr lang="en-US" dirty="0"/>
                    </a:p>
                  </a:txBody>
                  <a:tcPr/>
                </a:tc>
                <a:extLst>
                  <a:ext uri="{0D108BD9-81ED-4DB2-BD59-A6C34878D82A}">
                    <a16:rowId xmlns:a16="http://schemas.microsoft.com/office/drawing/2014/main" val="10000"/>
                  </a:ext>
                </a:extLst>
              </a:tr>
              <a:tr h="370840">
                <a:tc>
                  <a:txBody>
                    <a:bodyPr/>
                    <a:lstStyle/>
                    <a:p>
                      <a:r>
                        <a:rPr lang="en-GB" sz="1800" kern="1200" dirty="0" smtClean="0">
                          <a:solidFill>
                            <a:schemeClr val="dk1"/>
                          </a:solidFill>
                          <a:latin typeface="+mn-lt"/>
                          <a:ea typeface="+mn-ea"/>
                          <a:cs typeface="+mn-cs"/>
                        </a:rPr>
                        <a:t>Cognitive domain leads to the form of rote.</a:t>
                      </a:r>
                      <a:endParaRPr lang="en-US" dirty="0"/>
                    </a:p>
                  </a:txBody>
                  <a:tcPr/>
                </a:tc>
                <a:tc>
                  <a:txBody>
                    <a:bodyPr/>
                    <a:lstStyle/>
                    <a:p>
                      <a:r>
                        <a:rPr lang="en-GB" sz="1800" kern="1200" dirty="0" smtClean="0">
                          <a:solidFill>
                            <a:schemeClr val="dk1"/>
                          </a:solidFill>
                          <a:latin typeface="+mn-lt"/>
                          <a:ea typeface="+mn-ea"/>
                          <a:cs typeface="+mn-cs"/>
                        </a:rPr>
                        <a:t>Cognitive domain leads to the acquisition of knowledge, field study competence.</a:t>
                      </a:r>
                      <a:endParaRPr lang="en-US" dirty="0"/>
                    </a:p>
                  </a:txBody>
                  <a:tcPr/>
                </a:tc>
                <a:extLst>
                  <a:ext uri="{0D108BD9-81ED-4DB2-BD59-A6C34878D82A}">
                    <a16:rowId xmlns:a16="http://schemas.microsoft.com/office/drawing/2014/main" val="10001"/>
                  </a:ext>
                </a:extLst>
              </a:tr>
              <a:tr h="370840">
                <a:tc>
                  <a:txBody>
                    <a:bodyPr/>
                    <a:lstStyle/>
                    <a:p>
                      <a:r>
                        <a:rPr lang="en-GB" sz="1800" kern="1200" dirty="0" smtClean="0">
                          <a:solidFill>
                            <a:schemeClr val="dk1"/>
                          </a:solidFill>
                          <a:latin typeface="+mn-lt"/>
                          <a:ea typeface="+mn-ea"/>
                          <a:cs typeface="+mn-cs"/>
                        </a:rPr>
                        <a:t>Skill domain leads to a mechanistic form.</a:t>
                      </a:r>
                      <a:endParaRPr lang="en-US" dirty="0"/>
                    </a:p>
                  </a:txBody>
                  <a:tcPr/>
                </a:tc>
                <a:tc>
                  <a:txBody>
                    <a:bodyPr/>
                    <a:lstStyle/>
                    <a:p>
                      <a:r>
                        <a:rPr lang="en-GB" sz="1800" kern="1200" dirty="0" smtClean="0">
                          <a:solidFill>
                            <a:schemeClr val="dk1"/>
                          </a:solidFill>
                          <a:latin typeface="+mn-lt"/>
                          <a:ea typeface="+mn-ea"/>
                          <a:cs typeface="+mn-cs"/>
                        </a:rPr>
                        <a:t>Skill domain leads to life skills, creative thinking and motivation.</a:t>
                      </a:r>
                      <a:endParaRPr lang="en-US" dirty="0"/>
                    </a:p>
                  </a:txBody>
                  <a:tcPr/>
                </a:tc>
                <a:extLst>
                  <a:ext uri="{0D108BD9-81ED-4DB2-BD59-A6C34878D82A}">
                    <a16:rowId xmlns:a16="http://schemas.microsoft.com/office/drawing/2014/main" val="10002"/>
                  </a:ext>
                </a:extLst>
              </a:tr>
              <a:tr h="370840">
                <a:tc>
                  <a:txBody>
                    <a:bodyPr/>
                    <a:lstStyle/>
                    <a:p>
                      <a:r>
                        <a:rPr lang="en-GB" sz="1800" kern="1200" dirty="0" smtClean="0">
                          <a:solidFill>
                            <a:schemeClr val="dk1"/>
                          </a:solidFill>
                          <a:latin typeface="+mn-lt"/>
                          <a:ea typeface="+mn-ea"/>
                          <a:cs typeface="+mn-cs"/>
                        </a:rPr>
                        <a:t>Value domain or character overlooked (ignored).</a:t>
                      </a:r>
                      <a:endParaRPr lang="en-US" dirty="0"/>
                    </a:p>
                  </a:txBody>
                  <a:tcPr/>
                </a:tc>
                <a:tc>
                  <a:txBody>
                    <a:bodyPr/>
                    <a:lstStyle/>
                    <a:p>
                      <a:r>
                        <a:rPr lang="en-GB" sz="1800" kern="1200" dirty="0" smtClean="0">
                          <a:solidFill>
                            <a:schemeClr val="dk1"/>
                          </a:solidFill>
                          <a:latin typeface="+mn-lt"/>
                          <a:ea typeface="+mn-ea"/>
                          <a:cs typeface="+mn-cs"/>
                        </a:rPr>
                        <a:t>Value domain or character leads to shape attitudes toward self, others, environment, moral and work ethics, are concerned.</a:t>
                      </a:r>
                      <a:endParaRPr lang="en-US" dirty="0"/>
                    </a:p>
                  </a:txBody>
                  <a:tcPr/>
                </a:tc>
                <a:extLst>
                  <a:ext uri="{0D108BD9-81ED-4DB2-BD59-A6C34878D82A}">
                    <a16:rowId xmlns:a16="http://schemas.microsoft.com/office/drawing/2014/main" val="10003"/>
                  </a:ext>
                </a:extLst>
              </a:tr>
              <a:tr h="370840">
                <a:tc>
                  <a:txBody>
                    <a:bodyPr/>
                    <a:lstStyle/>
                    <a:p>
                      <a:r>
                        <a:rPr lang="en-GB" sz="1800" kern="1200" dirty="0" smtClean="0">
                          <a:solidFill>
                            <a:schemeClr val="dk1"/>
                          </a:solidFill>
                          <a:latin typeface="+mn-lt"/>
                          <a:ea typeface="+mn-ea"/>
                          <a:cs typeface="+mn-cs"/>
                        </a:rPr>
                        <a:t>Interactive domain or relationship among students received less attention.</a:t>
                      </a:r>
                      <a:endParaRPr lang="en-US" dirty="0"/>
                    </a:p>
                  </a:txBody>
                  <a:tcPr/>
                </a:tc>
                <a:tc>
                  <a:txBody>
                    <a:bodyPr/>
                    <a:lstStyle/>
                    <a:p>
                      <a:r>
                        <a:rPr lang="en-GB" sz="1800" kern="1200" dirty="0" smtClean="0">
                          <a:solidFill>
                            <a:schemeClr val="dk1"/>
                          </a:solidFill>
                          <a:latin typeface="+mn-lt"/>
                          <a:ea typeface="+mn-ea"/>
                          <a:cs typeface="+mn-cs"/>
                        </a:rPr>
                        <a:t>Interactive domain or relationship among students leads to a form of dialogue and open.</a:t>
                      </a:r>
                      <a:endParaRPr lang="en-US" dirty="0"/>
                    </a:p>
                  </a:txBody>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652713" y="25400"/>
            <a:ext cx="4730750" cy="519113"/>
          </a:xfrm>
          <a:prstGeom prst="rect">
            <a:avLst/>
          </a:prstGeom>
          <a:noFill/>
          <a:ln w="9525">
            <a:noFill/>
            <a:miter lim="800000"/>
            <a:headEnd/>
            <a:tailEnd/>
          </a:ln>
        </p:spPr>
        <p:txBody>
          <a:bodyPr wrap="none">
            <a:spAutoFit/>
          </a:bodyPr>
          <a:lstStyle/>
          <a:p>
            <a:pPr eaLnBrk="1" hangingPunct="1"/>
            <a:r>
              <a:rPr lang="en-US" altLang="en-US" sz="2800">
                <a:solidFill>
                  <a:srgbClr val="FF0000"/>
                </a:solidFill>
                <a:latin typeface="Times New Roman" pitchFamily="18" charset="0"/>
              </a:rPr>
              <a:t>HASRAT UNTUK BERUBAH</a:t>
            </a:r>
          </a:p>
        </p:txBody>
      </p:sp>
      <p:grpSp>
        <p:nvGrpSpPr>
          <p:cNvPr id="45059" name="Group 3"/>
          <p:cNvGrpSpPr>
            <a:grpSpLocks/>
          </p:cNvGrpSpPr>
          <p:nvPr/>
        </p:nvGrpSpPr>
        <p:grpSpPr bwMode="auto">
          <a:xfrm>
            <a:off x="457200" y="609600"/>
            <a:ext cx="8153400" cy="5946775"/>
            <a:chOff x="1354" y="384"/>
            <a:chExt cx="3794" cy="3958"/>
          </a:xfrm>
        </p:grpSpPr>
        <p:sp>
          <p:nvSpPr>
            <p:cNvPr id="45061" name="Text Box 4"/>
            <p:cNvSpPr txBox="1">
              <a:spLocks noChangeArrowheads="1"/>
            </p:cNvSpPr>
            <p:nvPr/>
          </p:nvSpPr>
          <p:spPr bwMode="auto">
            <a:xfrm>
              <a:off x="1369" y="384"/>
              <a:ext cx="3779" cy="467"/>
            </a:xfrm>
            <a:prstGeom prst="rect">
              <a:avLst/>
            </a:prstGeom>
            <a:noFill/>
            <a:ln w="9525">
              <a:noFill/>
              <a:miter lim="800000"/>
              <a:headEnd/>
              <a:tailEnd/>
            </a:ln>
          </p:spPr>
          <p:txBody>
            <a:bodyPr>
              <a:spAutoFit/>
            </a:bodyPr>
            <a:lstStyle/>
            <a:p>
              <a:pPr eaLnBrk="1" hangingPunct="1"/>
              <a:r>
                <a:rPr lang="en-US" altLang="en-US" sz="2000">
                  <a:latin typeface="Times New Roman" pitchFamily="18" charset="0"/>
                </a:rPr>
                <a:t>Ketika aku masih muda dan bebas berkhayal, </a:t>
              </a:r>
            </a:p>
            <a:p>
              <a:pPr eaLnBrk="1" hangingPunct="1"/>
              <a:r>
                <a:rPr lang="en-US" altLang="en-US" sz="2000">
                  <a:latin typeface="Times New Roman" pitchFamily="18" charset="0"/>
                </a:rPr>
                <a:t>Aku bermimpi ingin mengubah dunia.</a:t>
              </a:r>
            </a:p>
          </p:txBody>
        </p:sp>
        <p:sp>
          <p:nvSpPr>
            <p:cNvPr id="45062" name="Text Box 5"/>
            <p:cNvSpPr txBox="1">
              <a:spLocks noChangeArrowheads="1"/>
            </p:cNvSpPr>
            <p:nvPr/>
          </p:nvSpPr>
          <p:spPr bwMode="auto">
            <a:xfrm>
              <a:off x="1369" y="759"/>
              <a:ext cx="3355" cy="467"/>
            </a:xfrm>
            <a:prstGeom prst="rect">
              <a:avLst/>
            </a:prstGeom>
            <a:noFill/>
            <a:ln w="9525">
              <a:noFill/>
              <a:miter lim="800000"/>
              <a:headEnd/>
              <a:tailEnd/>
            </a:ln>
          </p:spPr>
          <p:txBody>
            <a:bodyPr wrap="none">
              <a:spAutoFit/>
            </a:bodyPr>
            <a:lstStyle/>
            <a:p>
              <a:pPr eaLnBrk="1" hangingPunct="1"/>
              <a:r>
                <a:rPr lang="en-US" altLang="en-US" sz="2000">
                  <a:latin typeface="Times New Roman" pitchFamily="18" charset="0"/>
                </a:rPr>
                <a:t>Seiring dengan bertambahnya usia dan kearifanku,</a:t>
              </a:r>
            </a:p>
            <a:p>
              <a:pPr eaLnBrk="1" hangingPunct="1"/>
              <a:r>
                <a:rPr lang="en-US" altLang="en-US" sz="2000">
                  <a:latin typeface="Times New Roman" pitchFamily="18" charset="0"/>
                </a:rPr>
                <a:t>Kudapati bahwa dunia tak kunjung berubah.</a:t>
              </a:r>
            </a:p>
          </p:txBody>
        </p:sp>
        <p:sp>
          <p:nvSpPr>
            <p:cNvPr id="45063" name="Text Box 6"/>
            <p:cNvSpPr txBox="1">
              <a:spLocks noChangeArrowheads="1"/>
            </p:cNvSpPr>
            <p:nvPr/>
          </p:nvSpPr>
          <p:spPr bwMode="auto">
            <a:xfrm>
              <a:off x="1354" y="1143"/>
              <a:ext cx="3250" cy="467"/>
            </a:xfrm>
            <a:prstGeom prst="rect">
              <a:avLst/>
            </a:prstGeom>
            <a:noFill/>
            <a:ln w="9525">
              <a:noFill/>
              <a:miter lim="800000"/>
              <a:headEnd/>
              <a:tailEnd/>
            </a:ln>
          </p:spPr>
          <p:txBody>
            <a:bodyPr wrap="none">
              <a:spAutoFit/>
            </a:bodyPr>
            <a:lstStyle/>
            <a:p>
              <a:pPr eaLnBrk="1" hangingPunct="1"/>
              <a:r>
                <a:rPr lang="en-US" altLang="en-US" sz="2000">
                  <a:latin typeface="Times New Roman" pitchFamily="18" charset="0"/>
                </a:rPr>
                <a:t>Maka cita-cita itu pun agak kupersempit,</a:t>
              </a:r>
            </a:p>
            <a:p>
              <a:pPr eaLnBrk="1" hangingPunct="1"/>
              <a:r>
                <a:rPr lang="en-US" altLang="en-US" sz="2000">
                  <a:latin typeface="Times New Roman" pitchFamily="18" charset="0"/>
                </a:rPr>
                <a:t>Lalu kuputuskan hanya untuk merubah negeriku </a:t>
              </a:r>
            </a:p>
          </p:txBody>
        </p:sp>
        <p:sp>
          <p:nvSpPr>
            <p:cNvPr id="45064" name="Text Box 7"/>
            <p:cNvSpPr txBox="1">
              <a:spLocks noChangeArrowheads="1"/>
            </p:cNvSpPr>
            <p:nvPr/>
          </p:nvSpPr>
          <p:spPr bwMode="auto">
            <a:xfrm>
              <a:off x="1369" y="1527"/>
              <a:ext cx="3008" cy="1076"/>
            </a:xfrm>
            <a:prstGeom prst="rect">
              <a:avLst/>
            </a:prstGeom>
            <a:noFill/>
            <a:ln w="9525">
              <a:noFill/>
              <a:miter lim="800000"/>
              <a:headEnd/>
              <a:tailEnd/>
            </a:ln>
          </p:spPr>
          <p:txBody>
            <a:bodyPr wrap="none">
              <a:spAutoFit/>
            </a:bodyPr>
            <a:lstStyle/>
            <a:p>
              <a:pPr eaLnBrk="1" hangingPunct="1"/>
              <a:r>
                <a:rPr lang="en-US" altLang="en-US" sz="2000">
                  <a:latin typeface="Times New Roman" pitchFamily="18" charset="0"/>
                </a:rPr>
                <a:t>Namun, tampaknya hasrat itu pun tiada hasil.</a:t>
              </a:r>
            </a:p>
            <a:p>
              <a:pPr eaLnBrk="1" hangingPunct="1"/>
              <a:r>
                <a:rPr lang="en-US" altLang="en-US" sz="2000">
                  <a:latin typeface="Times New Roman" pitchFamily="18" charset="0"/>
                </a:rPr>
                <a:t>Tatkala usiaku makin senja,</a:t>
              </a:r>
            </a:p>
            <a:p>
              <a:pPr eaLnBrk="1" hangingPunct="1"/>
              <a:r>
                <a:rPr lang="en-US" altLang="en-US" sz="2000">
                  <a:latin typeface="Times New Roman" pitchFamily="18" charset="0"/>
                </a:rPr>
                <a:t>Dengan semangatku yang masih tersisa,</a:t>
              </a:r>
            </a:p>
            <a:p>
              <a:pPr eaLnBrk="1" hangingPunct="1"/>
              <a:r>
                <a:rPr lang="en-US" altLang="en-US" sz="2000">
                  <a:latin typeface="Times New Roman" pitchFamily="18" charset="0"/>
                </a:rPr>
                <a:t>Kuputuskan untuk mengubah keluargaku,</a:t>
              </a:r>
            </a:p>
            <a:p>
              <a:pPr eaLnBrk="1" hangingPunct="1"/>
              <a:r>
                <a:rPr lang="en-US" altLang="en-US" sz="2000">
                  <a:latin typeface="Times New Roman" pitchFamily="18" charset="0"/>
                </a:rPr>
                <a:t>Orang-orang yang paling dekat denganku</a:t>
              </a:r>
            </a:p>
          </p:txBody>
        </p:sp>
        <p:sp>
          <p:nvSpPr>
            <p:cNvPr id="45065" name="Text Box 8"/>
            <p:cNvSpPr txBox="1">
              <a:spLocks noChangeArrowheads="1"/>
            </p:cNvSpPr>
            <p:nvPr/>
          </p:nvSpPr>
          <p:spPr bwMode="auto">
            <a:xfrm>
              <a:off x="1368" y="2496"/>
              <a:ext cx="3780" cy="670"/>
            </a:xfrm>
            <a:prstGeom prst="rect">
              <a:avLst/>
            </a:prstGeom>
            <a:noFill/>
            <a:ln w="9525">
              <a:noFill/>
              <a:miter lim="800000"/>
              <a:headEnd/>
              <a:tailEnd/>
            </a:ln>
          </p:spPr>
          <p:txBody>
            <a:bodyPr wrap="none">
              <a:spAutoFit/>
            </a:bodyPr>
            <a:lstStyle/>
            <a:p>
              <a:pPr eaLnBrk="1" hangingPunct="1"/>
              <a:r>
                <a:rPr lang="en-US" altLang="en-US" sz="2000">
                  <a:latin typeface="Times New Roman" pitchFamily="18" charset="0"/>
                </a:rPr>
                <a:t>Sayang, mereka pun tak mau diubah.</a:t>
              </a:r>
            </a:p>
            <a:p>
              <a:pPr eaLnBrk="1" hangingPunct="1"/>
              <a:r>
                <a:rPr lang="en-US" altLang="en-US" sz="2000">
                  <a:latin typeface="Times New Roman" pitchFamily="18" charset="0"/>
                </a:rPr>
                <a:t>Kini, sementara aku berbaring menunggu ajal menjelang,</a:t>
              </a:r>
            </a:p>
            <a:p>
              <a:pPr eaLnBrk="1" hangingPunct="1"/>
              <a:r>
                <a:rPr lang="en-US" altLang="en-US" sz="2000">
                  <a:latin typeface="Times New Roman" pitchFamily="18" charset="0"/>
                </a:rPr>
                <a:t>Tiba-tiba kusadari</a:t>
              </a:r>
            </a:p>
          </p:txBody>
        </p:sp>
        <p:sp>
          <p:nvSpPr>
            <p:cNvPr id="45066" name="Text Box 9"/>
            <p:cNvSpPr txBox="1">
              <a:spLocks noChangeArrowheads="1"/>
            </p:cNvSpPr>
            <p:nvPr/>
          </p:nvSpPr>
          <p:spPr bwMode="auto">
            <a:xfrm>
              <a:off x="1378" y="3063"/>
              <a:ext cx="3676" cy="1279"/>
            </a:xfrm>
            <a:prstGeom prst="rect">
              <a:avLst/>
            </a:prstGeom>
            <a:noFill/>
            <a:ln w="9525">
              <a:noFill/>
              <a:miter lim="800000"/>
              <a:headEnd/>
              <a:tailEnd/>
            </a:ln>
          </p:spPr>
          <p:txBody>
            <a:bodyPr wrap="none">
              <a:spAutoFit/>
            </a:bodyPr>
            <a:lstStyle/>
            <a:p>
              <a:pPr eaLnBrk="1" hangingPunct="1"/>
              <a:r>
                <a:rPr lang="en-US" altLang="en-US" sz="2000">
                  <a:latin typeface="Times New Roman" pitchFamily="18" charset="0"/>
                </a:rPr>
                <a:t>Andaikan yang pertama-tama kuubah adalah diriku,</a:t>
              </a:r>
            </a:p>
            <a:p>
              <a:pPr eaLnBrk="1" hangingPunct="1"/>
              <a:r>
                <a:rPr lang="en-US" altLang="en-US" sz="2000">
                  <a:latin typeface="Times New Roman" pitchFamily="18" charset="0"/>
                </a:rPr>
                <a:t>Maka dengan menjadikan diriku sebagai teladan,</a:t>
              </a:r>
            </a:p>
            <a:p>
              <a:pPr eaLnBrk="1" hangingPunct="1"/>
              <a:r>
                <a:rPr lang="en-US" altLang="en-US" sz="2000">
                  <a:latin typeface="Times New Roman" pitchFamily="18" charset="0"/>
                </a:rPr>
                <a:t>Mungkin aku bisa mengubah keluargaku.</a:t>
              </a:r>
            </a:p>
            <a:p>
              <a:pPr eaLnBrk="1" hangingPunct="1"/>
              <a:r>
                <a:rPr lang="en-US" altLang="en-US" sz="2000">
                  <a:latin typeface="Times New Roman" pitchFamily="18" charset="0"/>
                </a:rPr>
                <a:t>Lalu berkat inspirasi dan dorongan mereka,</a:t>
              </a:r>
            </a:p>
            <a:p>
              <a:pPr eaLnBrk="1" hangingPunct="1"/>
              <a:r>
                <a:rPr lang="en-US" altLang="en-US" sz="2000">
                  <a:latin typeface="Times New Roman" pitchFamily="18" charset="0"/>
                </a:rPr>
                <a:t>Bisa jadi aku pun bisa memperbaiki negeriku</a:t>
              </a:r>
            </a:p>
            <a:p>
              <a:pPr eaLnBrk="1" hangingPunct="1"/>
              <a:r>
                <a:rPr lang="en-US" altLang="en-US" sz="2000">
                  <a:latin typeface="Times New Roman" pitchFamily="18" charset="0"/>
                </a:rPr>
                <a:t>Kemudian siapa tahu, aku bahkan bisa mengubah dunia</a:t>
              </a:r>
            </a:p>
          </p:txBody>
        </p:sp>
      </p:grpSp>
      <p:pic>
        <p:nvPicPr>
          <p:cNvPr id="82961" name="Give Me Your Hand-La Valse....mp3">
            <a:hlinkClick r:id="" action="ppaction://media"/>
          </p:cNvPr>
          <p:cNvPicPr>
            <a:picLocks noRot="1" noChangeAspect="1" noChangeArrowheads="1"/>
          </p:cNvPicPr>
          <p:nvPr>
            <a:audioFile r:link="rId1"/>
          </p:nvPr>
        </p:nvPicPr>
        <p:blipFill>
          <a:blip r:embed="rId3"/>
          <a:srcRect/>
          <a:stretch>
            <a:fillRect/>
          </a:stretch>
        </p:blipFill>
        <p:spPr bwMode="auto">
          <a:xfrm>
            <a:off x="8458200" y="6248400"/>
            <a:ext cx="3048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60967" fill="hold"/>
                                        <p:tgtEl>
                                          <p:spTgt spid="8296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2961"/>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00FF"/>
            </a:gs>
            <a:gs pos="100000">
              <a:srgbClr val="FFFF00"/>
            </a:gs>
          </a:gsLst>
          <a:lin ang="5400000" scaled="1"/>
        </a:gradFill>
        <a:effectLst/>
      </p:bgPr>
    </p:bg>
    <p:spTree>
      <p:nvGrpSpPr>
        <p:cNvPr id="1" name=""/>
        <p:cNvGrpSpPr/>
        <p:nvPr/>
      </p:nvGrpSpPr>
      <p:grpSpPr>
        <a:xfrm>
          <a:off x="0" y="0"/>
          <a:ext cx="0" cy="0"/>
          <a:chOff x="0" y="0"/>
          <a:chExt cx="0" cy="0"/>
        </a:xfrm>
      </p:grpSpPr>
      <p:sp>
        <p:nvSpPr>
          <p:cNvPr id="25602" name="Rectangle 11"/>
          <p:cNvSpPr>
            <a:spLocks noChangeArrowheads="1"/>
          </p:cNvSpPr>
          <p:nvPr/>
        </p:nvSpPr>
        <p:spPr bwMode="auto">
          <a:xfrm>
            <a:off x="152400" y="2133600"/>
            <a:ext cx="8839200" cy="1752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id-ID" altLang="en-US" smtClean="0">
              <a:solidFill>
                <a:srgbClr val="000000"/>
              </a:solidFill>
              <a:cs typeface="+mn-cs"/>
            </a:endParaRPr>
          </a:p>
        </p:txBody>
      </p:sp>
      <p:sp>
        <p:nvSpPr>
          <p:cNvPr id="25603" name="Text Box 4"/>
          <p:cNvSpPr txBox="1">
            <a:spLocks noChangeArrowheads="1"/>
          </p:cNvSpPr>
          <p:nvPr/>
        </p:nvSpPr>
        <p:spPr bwMode="auto">
          <a:xfrm>
            <a:off x="228600" y="0"/>
            <a:ext cx="8577263" cy="519113"/>
          </a:xfrm>
          <a:prstGeom prst="rect">
            <a:avLst/>
          </a:prstGeom>
          <a:no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800" smtClean="0">
                <a:solidFill>
                  <a:srgbClr val="000000"/>
                </a:solidFill>
                <a:cs typeface="+mn-cs"/>
              </a:rPr>
              <a:t>DELAPAN PEMUDA MENGUBAH TATANAN DUNIA</a:t>
            </a:r>
          </a:p>
        </p:txBody>
      </p:sp>
      <p:pic>
        <p:nvPicPr>
          <p:cNvPr id="77829" name="I have a dream-emangat.mp3">
            <a:hlinkClick r:id="" action="ppaction://media"/>
          </p:cNvPr>
          <p:cNvPicPr>
            <a:picLocks noRot="1" noChangeAspect="1" noChangeArrowheads="1"/>
          </p:cNvPicPr>
          <p:nvPr>
            <a:audioFile r:link="rId1"/>
          </p:nvPr>
        </p:nvPicPr>
        <p:blipFill>
          <a:blip r:embed="rId3"/>
          <a:srcRect/>
          <a:stretch>
            <a:fillRect/>
          </a:stretch>
        </p:blipFill>
        <p:spPr bwMode="auto">
          <a:xfrm>
            <a:off x="8534400" y="6400800"/>
            <a:ext cx="304800" cy="304800"/>
          </a:xfrm>
          <a:prstGeom prst="rect">
            <a:avLst/>
          </a:prstGeom>
          <a:noFill/>
          <a:ln w="9525">
            <a:noFill/>
            <a:miter lim="800000"/>
            <a:headEnd/>
            <a:tailEnd/>
          </a:ln>
        </p:spPr>
      </p:pic>
      <p:pic>
        <p:nvPicPr>
          <p:cNvPr id="46085" name="Picture 6" descr="mark zuckerberg"/>
          <p:cNvPicPr>
            <a:picLocks noChangeAspect="1" noChangeArrowheads="1"/>
          </p:cNvPicPr>
          <p:nvPr/>
        </p:nvPicPr>
        <p:blipFill>
          <a:blip r:embed="rId4"/>
          <a:srcRect/>
          <a:stretch>
            <a:fillRect/>
          </a:stretch>
        </p:blipFill>
        <p:spPr bwMode="auto">
          <a:xfrm>
            <a:off x="152400" y="609600"/>
            <a:ext cx="2057400" cy="1363663"/>
          </a:xfrm>
          <a:prstGeom prst="rect">
            <a:avLst/>
          </a:prstGeom>
          <a:noFill/>
          <a:ln w="9525">
            <a:noFill/>
            <a:miter lim="800000"/>
            <a:headEnd/>
            <a:tailEnd/>
          </a:ln>
        </p:spPr>
      </p:pic>
      <p:sp>
        <p:nvSpPr>
          <p:cNvPr id="25606" name="Rectangle 7"/>
          <p:cNvSpPr>
            <a:spLocks noChangeArrowheads="1"/>
          </p:cNvSpPr>
          <p:nvPr/>
        </p:nvSpPr>
        <p:spPr bwMode="auto">
          <a:xfrm>
            <a:off x="2514600" y="776288"/>
            <a:ext cx="6019800" cy="1190625"/>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altLang="en-US" b="1" smtClean="0">
                <a:solidFill>
                  <a:srgbClr val="000000"/>
                </a:solidFill>
                <a:cs typeface="+mn-cs"/>
              </a:rPr>
              <a:t>1. Mark Zuckerberg (kini 25 tahun/asal AS)</a:t>
            </a:r>
            <a:r>
              <a:rPr lang="en-US" altLang="en-US" smtClean="0">
                <a:solidFill>
                  <a:srgbClr val="000000"/>
                </a:solidFill>
                <a:cs typeface="+mn-cs"/>
              </a:rPr>
              <a:t/>
            </a:r>
            <a:br>
              <a:rPr lang="en-US" altLang="en-US" smtClean="0">
                <a:solidFill>
                  <a:srgbClr val="000000"/>
                </a:solidFill>
                <a:cs typeface="+mn-cs"/>
              </a:rPr>
            </a:br>
            <a:r>
              <a:rPr lang="en-US" altLang="en-US" smtClean="0">
                <a:solidFill>
                  <a:srgbClr val="000000"/>
                </a:solidFill>
                <a:cs typeface="+mn-cs"/>
              </a:rPr>
              <a:t>Ketika menciptakan situs jejaring sosial </a:t>
            </a:r>
            <a:r>
              <a:rPr lang="en-US" altLang="en-US" i="1" smtClean="0">
                <a:solidFill>
                  <a:srgbClr val="000000"/>
                </a:solidFill>
                <a:cs typeface="+mn-cs"/>
              </a:rPr>
              <a:t>Facebook</a:t>
            </a:r>
            <a:r>
              <a:rPr lang="en-US" altLang="en-US" smtClean="0">
                <a:solidFill>
                  <a:srgbClr val="000000"/>
                </a:solidFill>
                <a:cs typeface="+mn-cs"/>
              </a:rPr>
              <a:t>, Mark Zuckerberg baru berusia 19 tahun. Facebook merupakan situs jejaring sosial terbesar kedua setelah MySpace . </a:t>
            </a:r>
          </a:p>
        </p:txBody>
      </p:sp>
      <p:pic>
        <p:nvPicPr>
          <p:cNvPr id="46087" name="Picture 8" descr="Penemu YouTube"/>
          <p:cNvPicPr>
            <a:picLocks noChangeAspect="1" noChangeArrowheads="1"/>
          </p:cNvPicPr>
          <p:nvPr/>
        </p:nvPicPr>
        <p:blipFill>
          <a:blip r:embed="rId5"/>
          <a:srcRect/>
          <a:stretch>
            <a:fillRect/>
          </a:stretch>
        </p:blipFill>
        <p:spPr bwMode="auto">
          <a:xfrm>
            <a:off x="6832600" y="2305050"/>
            <a:ext cx="1990725" cy="1323975"/>
          </a:xfrm>
          <a:prstGeom prst="rect">
            <a:avLst/>
          </a:prstGeom>
          <a:noFill/>
          <a:ln w="9525">
            <a:noFill/>
            <a:miter lim="800000"/>
            <a:headEnd/>
            <a:tailEnd/>
          </a:ln>
        </p:spPr>
      </p:pic>
      <p:sp>
        <p:nvSpPr>
          <p:cNvPr id="25608" name="Rectangle 9"/>
          <p:cNvSpPr>
            <a:spLocks noChangeArrowheads="1"/>
          </p:cNvSpPr>
          <p:nvPr/>
        </p:nvSpPr>
        <p:spPr bwMode="auto">
          <a:xfrm>
            <a:off x="203200" y="2228850"/>
            <a:ext cx="6477000" cy="1581150"/>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400" b="1" smtClean="0">
                <a:solidFill>
                  <a:srgbClr val="000000"/>
                </a:solidFill>
                <a:cs typeface="+mn-cs"/>
              </a:rPr>
              <a:t>2. Steve Shih Chen (31 tahun/Taiwan-AS), Jawed Karim (30 tahun/Jerman-AS), Chad Hurley (32 tahun/AS)</a:t>
            </a:r>
            <a:br>
              <a:rPr lang="en-US" altLang="en-US" sz="1400" b="1" smtClean="0">
                <a:solidFill>
                  <a:srgbClr val="000000"/>
                </a:solidFill>
                <a:cs typeface="+mn-cs"/>
              </a:rPr>
            </a:br>
            <a:r>
              <a:rPr lang="en-US" altLang="en-US" sz="1400" b="1" smtClean="0">
                <a:solidFill>
                  <a:srgbClr val="000000"/>
                </a:solidFill>
                <a:cs typeface="+mn-cs"/>
              </a:rPr>
              <a:t>Keduanya adalah pencipta dari situs "berbagi video online",</a:t>
            </a:r>
            <a:r>
              <a:rPr lang="en-US" altLang="en-US" sz="1400" b="1" i="1" smtClean="0">
                <a:solidFill>
                  <a:srgbClr val="000000"/>
                </a:solidFill>
                <a:cs typeface="+mn-cs"/>
              </a:rPr>
              <a:t> YouTube</a:t>
            </a:r>
            <a:r>
              <a:rPr lang="en-US" altLang="en-US" sz="1400" b="1" smtClean="0">
                <a:solidFill>
                  <a:srgbClr val="000000"/>
                </a:solidFill>
                <a:cs typeface="+mn-cs"/>
              </a:rPr>
              <a:t>. Mereka mendirikan YouTube pada 2005. Ketika itu, Chad berusia 28 tahun dan Steve 27 tahun. Pada Oktober 2006, YouTube diakuisisi (diambil alih kepemilikannya) oleh Google. Nilainya: 1,65 miliar dollar AS (Rp16,9 triliun).</a:t>
            </a:r>
          </a:p>
        </p:txBody>
      </p:sp>
      <p:pic>
        <p:nvPicPr>
          <p:cNvPr id="46089" name="Picture 10" descr="Penemu Yahoo!"/>
          <p:cNvPicPr>
            <a:picLocks noChangeAspect="1" noChangeArrowheads="1"/>
          </p:cNvPicPr>
          <p:nvPr/>
        </p:nvPicPr>
        <p:blipFill>
          <a:blip r:embed="rId6"/>
          <a:srcRect/>
          <a:stretch>
            <a:fillRect/>
          </a:stretch>
        </p:blipFill>
        <p:spPr bwMode="auto">
          <a:xfrm>
            <a:off x="152400" y="4038600"/>
            <a:ext cx="2028825" cy="1219200"/>
          </a:xfrm>
          <a:prstGeom prst="rect">
            <a:avLst/>
          </a:prstGeom>
          <a:noFill/>
          <a:ln w="9525">
            <a:noFill/>
            <a:miter lim="800000"/>
            <a:headEnd/>
            <a:tailEnd/>
          </a:ln>
        </p:spPr>
      </p:pic>
      <p:sp>
        <p:nvSpPr>
          <p:cNvPr id="25610" name="Rectangle 12"/>
          <p:cNvSpPr>
            <a:spLocks noChangeArrowheads="1"/>
          </p:cNvSpPr>
          <p:nvPr/>
        </p:nvSpPr>
        <p:spPr bwMode="auto">
          <a:xfrm>
            <a:off x="2209800" y="4146550"/>
            <a:ext cx="6813550" cy="1155700"/>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altLang="en-US" sz="1400" b="1" smtClean="0">
                <a:solidFill>
                  <a:srgbClr val="000000"/>
                </a:solidFill>
                <a:cs typeface="+mn-cs"/>
              </a:rPr>
              <a:t>3. Jerry Yang (40 Tahun/Taiwan-AS) dan David Filo (42 tahun/AS) </a:t>
            </a:r>
          </a:p>
          <a:p>
            <a:pPr algn="just" eaLnBrk="1" hangingPunct="1">
              <a:defRPr/>
            </a:pPr>
            <a:r>
              <a:rPr lang="en-US" altLang="en-US" sz="1400" b="1" smtClean="0">
                <a:solidFill>
                  <a:srgbClr val="000000"/>
                </a:solidFill>
                <a:cs typeface="+mn-cs"/>
              </a:rPr>
              <a:t>Pada tahun 1995, kedua orang ini menemukan </a:t>
            </a:r>
            <a:r>
              <a:rPr lang="en-US" altLang="en-US" sz="1400" b="1" i="1" smtClean="0">
                <a:solidFill>
                  <a:srgbClr val="000000"/>
                </a:solidFill>
                <a:cs typeface="+mn-cs"/>
              </a:rPr>
              <a:t>Yahoo!</a:t>
            </a:r>
            <a:r>
              <a:rPr lang="en-US" altLang="en-US" sz="1400" b="1" smtClean="0">
                <a:solidFill>
                  <a:srgbClr val="000000"/>
                </a:solidFill>
                <a:cs typeface="+mn-cs"/>
              </a:rPr>
              <a:t>, situs mesin pencari kedua terbesar setelah Google. Saat itu, Jerry berusia 26 tahun dan Filo 28 tahun. Tahun lalu, perusahaan raksasa Microsoft sempat ingin membeli Yahoo!. Nilai tawaran yang dibicarakan: 44,6 miliar dollar AS (Rp458,8 triliun).</a:t>
            </a:r>
            <a:r>
              <a:rPr lang="en-US" altLang="en-US" sz="1400" smtClean="0">
                <a:solidFill>
                  <a:srgbClr val="000000"/>
                </a:solidFill>
                <a:cs typeface="+mn-cs"/>
              </a:rPr>
              <a:t> </a:t>
            </a:r>
          </a:p>
        </p:txBody>
      </p:sp>
      <p:pic>
        <p:nvPicPr>
          <p:cNvPr id="46091" name="Picture 13" descr="Blake Ross"/>
          <p:cNvPicPr>
            <a:picLocks noChangeAspect="1" noChangeArrowheads="1"/>
          </p:cNvPicPr>
          <p:nvPr/>
        </p:nvPicPr>
        <p:blipFill>
          <a:blip r:embed="rId7"/>
          <a:srcRect/>
          <a:stretch>
            <a:fillRect/>
          </a:stretch>
        </p:blipFill>
        <p:spPr bwMode="auto">
          <a:xfrm>
            <a:off x="6705600" y="5429250"/>
            <a:ext cx="1990725" cy="1352550"/>
          </a:xfrm>
          <a:prstGeom prst="rect">
            <a:avLst/>
          </a:prstGeom>
          <a:noFill/>
          <a:ln w="9525">
            <a:noFill/>
            <a:miter lim="800000"/>
            <a:headEnd/>
            <a:tailEnd/>
          </a:ln>
        </p:spPr>
      </p:pic>
      <p:sp>
        <p:nvSpPr>
          <p:cNvPr id="25612" name="Rectangle 14"/>
          <p:cNvSpPr>
            <a:spLocks noChangeArrowheads="1"/>
          </p:cNvSpPr>
          <p:nvPr/>
        </p:nvSpPr>
        <p:spPr bwMode="auto">
          <a:xfrm>
            <a:off x="609600" y="5638800"/>
            <a:ext cx="5810250" cy="942975"/>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400" b="1" smtClean="0">
                <a:solidFill>
                  <a:srgbClr val="000000"/>
                </a:solidFill>
                <a:cs typeface="+mn-cs"/>
              </a:rPr>
              <a:t>4. Blake Aaron Ross (23 tahun/AS)</a:t>
            </a:r>
            <a:br>
              <a:rPr lang="en-US" altLang="en-US" sz="1400" b="1" smtClean="0">
                <a:solidFill>
                  <a:srgbClr val="000000"/>
                </a:solidFill>
                <a:cs typeface="+mn-cs"/>
              </a:rPr>
            </a:br>
            <a:r>
              <a:rPr lang="en-US" altLang="en-US" sz="1400" b="1" smtClean="0">
                <a:solidFill>
                  <a:srgbClr val="000000"/>
                </a:solidFill>
                <a:cs typeface="+mn-cs"/>
              </a:rPr>
              <a:t>Blake Ross adalah pemuda jenius yang menciptakan </a:t>
            </a:r>
            <a:r>
              <a:rPr lang="en-US" altLang="en-US" sz="1400" b="1" i="1" smtClean="0">
                <a:solidFill>
                  <a:srgbClr val="000000"/>
                </a:solidFill>
                <a:cs typeface="+mn-cs"/>
              </a:rPr>
              <a:t>Mozilla</a:t>
            </a:r>
            <a:r>
              <a:rPr lang="en-US" altLang="en-US" sz="1400" b="1" smtClean="0">
                <a:solidFill>
                  <a:srgbClr val="000000"/>
                </a:solidFill>
                <a:cs typeface="+mn-cs"/>
              </a:rPr>
              <a:t>, fasilitas penjelajah internet. Mozilla diluncurkan untuk umum pada November 2004. Saat itu, usia Blake baru 19 tahun!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7782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2">
                <p:cTn id="7" fill="hold" display="0">
                  <p:stCondLst>
                    <p:cond delay="indefinite"/>
                  </p:stCondLst>
                  <p:endCondLst>
                    <p:cond evt="onPrev" delay="0">
                      <p:tgtEl>
                        <p:sldTgt/>
                      </p:tgtEl>
                    </p:cond>
                    <p:cond evt="onStopAudio" delay="0">
                      <p:tgtEl>
                        <p:sldTgt/>
                      </p:tgtEl>
                    </p:cond>
                  </p:endCondLst>
                </p:cTn>
                <p:tgtEl>
                  <p:spTgt spid="77829"/>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6616</TotalTime>
  <Words>686</Words>
  <Application>Microsoft Office PowerPoint</Application>
  <PresentationFormat>On-screen Show (4:3)</PresentationFormat>
  <Paragraphs>90</Paragraphs>
  <Slides>13</Slides>
  <Notes>0</Notes>
  <HiddenSlides>0</HiddenSlides>
  <MMClips>2</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AngsanaUPC</vt:lpstr>
      <vt:lpstr>Arial</vt:lpstr>
      <vt:lpstr>Calibri</vt:lpstr>
      <vt:lpstr>Times New Roman</vt:lpstr>
      <vt:lpstr>Office Theme</vt:lpstr>
      <vt:lpstr>Default Design</vt:lpstr>
      <vt:lpstr>1_Default Design</vt:lpstr>
      <vt:lpstr>Mempersiapkan Generasi Emas  Tahun 2045 Melalui Gerakan Nasional Revolusi Mental*</vt:lpstr>
      <vt:lpstr>Tantangan Pendidikan Masa Depan (Versus Revolusi Mental)</vt:lpstr>
      <vt:lpstr>Trend Pendidikan Masa Depan (Versus Revolusi Mental)</vt:lpstr>
      <vt:lpstr>Masalah Pendidikan di Indonesia kaitannya dengan Revolusi Mental </vt:lpstr>
      <vt:lpstr>Strategi Dasar Menghadapi Globalisasi Pendidikan </vt:lpstr>
      <vt:lpstr>Pengetahuan/Keterampilan/Sikap Masa Depan</vt:lpstr>
      <vt:lpstr>Arah Perubahan dalam Bidang Pendidikan</vt:lpstr>
      <vt:lpstr>PowerPoint Presentation</vt:lpstr>
      <vt:lpstr>PowerPoint Presentation</vt:lpstr>
      <vt:lpstr>PowerPoint Presentation</vt:lpstr>
      <vt:lpstr>PowerPoint Presentation</vt:lpstr>
      <vt:lpstr>Motto Kebutuhan Lokal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Direction of Education Quality Improvement in Indonesia*)</dc:title>
  <dc:creator>Habibah</dc:creator>
  <cp:lastModifiedBy>Erdin</cp:lastModifiedBy>
  <cp:revision>128</cp:revision>
  <cp:lastPrinted>2022-09-12T06:06:29Z</cp:lastPrinted>
  <dcterms:created xsi:type="dcterms:W3CDTF">2013-11-04T08:43:39Z</dcterms:created>
  <dcterms:modified xsi:type="dcterms:W3CDTF">2022-09-12T06:21:25Z</dcterms:modified>
</cp:coreProperties>
</file>